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853" r:id="rId3"/>
    <p:sldMasterId id="2147483866" r:id="rId4"/>
    <p:sldMasterId id="2147483880" r:id="rId5"/>
    <p:sldMasterId id="2147483890" r:id="rId6"/>
    <p:sldMasterId id="2147483906" r:id="rId7"/>
    <p:sldMasterId id="2147483924" r:id="rId8"/>
    <p:sldMasterId id="2147483937" r:id="rId9"/>
    <p:sldMasterId id="2147483949" r:id="rId10"/>
  </p:sldMasterIdLst>
  <p:notesMasterIdLst>
    <p:notesMasterId r:id="rId46"/>
  </p:notesMasterIdLst>
  <p:handoutMasterIdLst>
    <p:handoutMasterId r:id="rId47"/>
  </p:handoutMasterIdLst>
  <p:sldIdLst>
    <p:sldId id="325" r:id="rId11"/>
    <p:sldId id="367" r:id="rId12"/>
    <p:sldId id="387" r:id="rId13"/>
    <p:sldId id="389" r:id="rId14"/>
    <p:sldId id="362" r:id="rId15"/>
    <p:sldId id="363" r:id="rId16"/>
    <p:sldId id="364" r:id="rId17"/>
    <p:sldId id="365" r:id="rId18"/>
    <p:sldId id="366" r:id="rId19"/>
    <p:sldId id="397" r:id="rId20"/>
    <p:sldId id="393" r:id="rId21"/>
    <p:sldId id="394" r:id="rId22"/>
    <p:sldId id="395" r:id="rId23"/>
    <p:sldId id="396" r:id="rId24"/>
    <p:sldId id="391" r:id="rId25"/>
    <p:sldId id="368" r:id="rId26"/>
    <p:sldId id="369" r:id="rId27"/>
    <p:sldId id="392" r:id="rId28"/>
    <p:sldId id="372" r:id="rId29"/>
    <p:sldId id="374" r:id="rId30"/>
    <p:sldId id="373" r:id="rId31"/>
    <p:sldId id="370" r:id="rId32"/>
    <p:sldId id="375" r:id="rId33"/>
    <p:sldId id="371" r:id="rId34"/>
    <p:sldId id="358" r:id="rId35"/>
    <p:sldId id="359" r:id="rId36"/>
    <p:sldId id="361" r:id="rId37"/>
    <p:sldId id="340" r:id="rId38"/>
    <p:sldId id="341" r:id="rId39"/>
    <p:sldId id="376" r:id="rId40"/>
    <p:sldId id="378" r:id="rId41"/>
    <p:sldId id="379" r:id="rId42"/>
    <p:sldId id="386" r:id="rId43"/>
    <p:sldId id="384" r:id="rId44"/>
    <p:sldId id="350" r:id="rId45"/>
  </p:sldIdLst>
  <p:sldSz cx="9144000" cy="6858000" type="screen4x3"/>
  <p:notesSz cx="6669088" cy="9926638"/>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9" autoAdjust="0"/>
    <p:restoredTop sz="85357" autoAdjust="0"/>
  </p:normalViewPr>
  <p:slideViewPr>
    <p:cSldViewPr>
      <p:cViewPr>
        <p:scale>
          <a:sx n="100" d="100"/>
          <a:sy n="100" d="100"/>
        </p:scale>
        <p:origin x="-1098" y="-282"/>
      </p:cViewPr>
      <p:guideLst>
        <p:guide orient="horz" pos="1389"/>
        <p:guide orient="horz" pos="3884"/>
        <p:guide orient="horz" pos="1163"/>
        <p:guide orient="horz" pos="2387"/>
        <p:guide pos="3152"/>
        <p:guide pos="286"/>
        <p:guide pos="5465"/>
        <p:guide pos="1184"/>
        <p:guide pos="3334"/>
        <p:guide pos="351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sktop\met_office\Met_Office\Production\ITSD\MSS\_Public_Read\Message%20Switching%20Services\Presentations\GODEX-NWP\NAEDEX_2017_Dart%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400" b="1" i="0" u="none" strike="noStrike" baseline="0">
                <a:solidFill>
                  <a:srgbClr val="000000"/>
                </a:solidFill>
                <a:latin typeface="Arial"/>
                <a:ea typeface="Arial"/>
                <a:cs typeface="Arial"/>
              </a:defRPr>
            </a:pPr>
            <a:r>
              <a:rPr lang="en-GB"/>
              <a:t>Data Volume changes 2005-17</a:t>
            </a:r>
          </a:p>
        </c:rich>
      </c:tx>
      <c:layout>
        <c:manualLayout>
          <c:xMode val="edge"/>
          <c:yMode val="edge"/>
          <c:x val="0.35263702171664946"/>
          <c:y val="2.0338983050847428E-2"/>
        </c:manualLayout>
      </c:layout>
      <c:spPr>
        <a:noFill/>
        <a:ln w="25400">
          <a:noFill/>
        </a:ln>
      </c:spPr>
    </c:title>
    <c:plotArea>
      <c:layout>
        <c:manualLayout>
          <c:layoutTarget val="inner"/>
          <c:xMode val="edge"/>
          <c:yMode val="edge"/>
          <c:x val="0.12099276111685629"/>
          <c:y val="0.1525423728813568"/>
          <c:w val="0.78593588417786953"/>
          <c:h val="0.63728813559322062"/>
        </c:manualLayout>
      </c:layout>
      <c:barChart>
        <c:barDir val="col"/>
        <c:grouping val="clustered"/>
        <c:ser>
          <c:idx val="1"/>
          <c:order val="0"/>
          <c:tx>
            <c:strRef>
              <c:f>Sheet3!$C$3</c:f>
              <c:strCache>
                <c:ptCount val="1"/>
                <c:pt idx="0">
                  <c:v>2005</c:v>
                </c:pt>
              </c:strCache>
            </c:strRef>
          </c:tx>
          <c:spPr>
            <a:solidFill>
              <a:srgbClr val="33CCCC"/>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Sheet3!$C$4:$C$19</c:f>
              <c:numCache>
                <c:formatCode>General</c:formatCode>
                <c:ptCount val="16"/>
                <c:pt idx="0" formatCode="0.00">
                  <c:v>81.55</c:v>
                </c:pt>
                <c:pt idx="1">
                  <c:v>293.41000000000003</c:v>
                </c:pt>
                <c:pt idx="2">
                  <c:v>61.38</c:v>
                </c:pt>
                <c:pt idx="3">
                  <c:v>183.4</c:v>
                </c:pt>
                <c:pt idx="4">
                  <c:v>99</c:v>
                </c:pt>
                <c:pt idx="5">
                  <c:v>230.41</c:v>
                </c:pt>
                <c:pt idx="6">
                  <c:v>330</c:v>
                </c:pt>
                <c:pt idx="8">
                  <c:v>214.44</c:v>
                </c:pt>
                <c:pt idx="9">
                  <c:v>7.76</c:v>
                </c:pt>
                <c:pt idx="10">
                  <c:v>0.98</c:v>
                </c:pt>
                <c:pt idx="11" formatCode="0.00">
                  <c:v>274.26</c:v>
                </c:pt>
                <c:pt idx="12">
                  <c:v>11.32</c:v>
                </c:pt>
              </c:numCache>
            </c:numRef>
          </c:val>
        </c:ser>
        <c:ser>
          <c:idx val="2"/>
          <c:order val="1"/>
          <c:tx>
            <c:strRef>
              <c:f>Sheet3!$D$3</c:f>
              <c:strCache>
                <c:ptCount val="1"/>
                <c:pt idx="0">
                  <c:v>2006</c:v>
                </c:pt>
              </c:strCache>
            </c:strRef>
          </c:tx>
          <c:spPr>
            <a:solidFill>
              <a:srgbClr val="3366FF"/>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Sheet3!$D$4:$D$19</c:f>
              <c:numCache>
                <c:formatCode>General</c:formatCode>
                <c:ptCount val="16"/>
                <c:pt idx="0" formatCode="0.00">
                  <c:v>115.27</c:v>
                </c:pt>
                <c:pt idx="1">
                  <c:v>300.97000000000003</c:v>
                </c:pt>
                <c:pt idx="2">
                  <c:v>65.930000000000007</c:v>
                </c:pt>
                <c:pt idx="3">
                  <c:v>254.64</c:v>
                </c:pt>
                <c:pt idx="4">
                  <c:v>99</c:v>
                </c:pt>
                <c:pt idx="5">
                  <c:v>226.56</c:v>
                </c:pt>
                <c:pt idx="6">
                  <c:v>294.74</c:v>
                </c:pt>
                <c:pt idx="8">
                  <c:v>216.2</c:v>
                </c:pt>
                <c:pt idx="9">
                  <c:v>7.76</c:v>
                </c:pt>
                <c:pt idx="10">
                  <c:v>1.0900000000000001</c:v>
                </c:pt>
                <c:pt idx="11" formatCode="0.00">
                  <c:v>568.67999999999995</c:v>
                </c:pt>
                <c:pt idx="12">
                  <c:v>12.01</c:v>
                </c:pt>
              </c:numCache>
            </c:numRef>
          </c:val>
        </c:ser>
        <c:ser>
          <c:idx val="3"/>
          <c:order val="2"/>
          <c:tx>
            <c:strRef>
              <c:f>Sheet3!$E$3</c:f>
              <c:strCache>
                <c:ptCount val="1"/>
                <c:pt idx="0">
                  <c:v>2007</c:v>
                </c:pt>
              </c:strCache>
            </c:strRef>
          </c:tx>
          <c:spPr>
            <a:solidFill>
              <a:srgbClr val="FFFF00"/>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Sheet3!$E$4:$E$19</c:f>
              <c:numCache>
                <c:formatCode>0.00</c:formatCode>
                <c:ptCount val="16"/>
                <c:pt idx="0">
                  <c:v>130</c:v>
                </c:pt>
                <c:pt idx="1">
                  <c:v>282.75</c:v>
                </c:pt>
                <c:pt idx="2">
                  <c:v>93.210000000000022</c:v>
                </c:pt>
                <c:pt idx="3">
                  <c:v>293.05</c:v>
                </c:pt>
                <c:pt idx="4">
                  <c:v>193.33</c:v>
                </c:pt>
                <c:pt idx="5">
                  <c:v>240.34</c:v>
                </c:pt>
                <c:pt idx="6">
                  <c:v>350.55</c:v>
                </c:pt>
                <c:pt idx="8">
                  <c:v>214.60999999999999</c:v>
                </c:pt>
                <c:pt idx="9" formatCode="General">
                  <c:v>1.37</c:v>
                </c:pt>
                <c:pt idx="10">
                  <c:v>5.22</c:v>
                </c:pt>
                <c:pt idx="11">
                  <c:v>260</c:v>
                </c:pt>
                <c:pt idx="12">
                  <c:v>11.29</c:v>
                </c:pt>
              </c:numCache>
            </c:numRef>
          </c:val>
        </c:ser>
        <c:ser>
          <c:idx val="4"/>
          <c:order val="3"/>
          <c:tx>
            <c:strRef>
              <c:f>Sheet3!$F$3</c:f>
              <c:strCache>
                <c:ptCount val="1"/>
                <c:pt idx="0">
                  <c:v>2008</c:v>
                </c:pt>
              </c:strCache>
            </c:strRef>
          </c:tx>
          <c:spPr>
            <a:solidFill>
              <a:srgbClr val="FF0000"/>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Sheet3!$F$4:$F$19</c:f>
              <c:numCache>
                <c:formatCode>General</c:formatCode>
                <c:ptCount val="16"/>
                <c:pt idx="0" formatCode="0.00">
                  <c:v>138</c:v>
                </c:pt>
                <c:pt idx="1">
                  <c:v>299</c:v>
                </c:pt>
                <c:pt idx="2">
                  <c:v>97</c:v>
                </c:pt>
                <c:pt idx="3">
                  <c:v>311</c:v>
                </c:pt>
                <c:pt idx="4">
                  <c:v>197</c:v>
                </c:pt>
                <c:pt idx="5">
                  <c:v>144</c:v>
                </c:pt>
                <c:pt idx="6">
                  <c:v>674</c:v>
                </c:pt>
                <c:pt idx="8">
                  <c:v>220</c:v>
                </c:pt>
                <c:pt idx="9">
                  <c:v>3</c:v>
                </c:pt>
                <c:pt idx="10">
                  <c:v>7</c:v>
                </c:pt>
                <c:pt idx="11" formatCode="0">
                  <c:v>154</c:v>
                </c:pt>
                <c:pt idx="12">
                  <c:v>9</c:v>
                </c:pt>
                <c:pt idx="13">
                  <c:v>102</c:v>
                </c:pt>
                <c:pt idx="14">
                  <c:v>15</c:v>
                </c:pt>
              </c:numCache>
            </c:numRef>
          </c:val>
        </c:ser>
        <c:ser>
          <c:idx val="5"/>
          <c:order val="4"/>
          <c:tx>
            <c:strRef>
              <c:f>Sheet3!$G$3</c:f>
              <c:strCache>
                <c:ptCount val="1"/>
                <c:pt idx="0">
                  <c:v>2009</c:v>
                </c:pt>
              </c:strCache>
            </c:strRef>
          </c:tx>
          <c:spPr>
            <a:solidFill>
              <a:srgbClr val="FF8080"/>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Sheet3!$G$4:$G$19</c:f>
              <c:numCache>
                <c:formatCode>General</c:formatCode>
                <c:ptCount val="16"/>
                <c:pt idx="0" formatCode="0.00">
                  <c:v>162.94999999999999</c:v>
                </c:pt>
                <c:pt idx="1">
                  <c:v>286.3</c:v>
                </c:pt>
                <c:pt idx="2">
                  <c:v>121.6</c:v>
                </c:pt>
                <c:pt idx="3">
                  <c:v>366.71999999999969</c:v>
                </c:pt>
                <c:pt idx="4">
                  <c:v>300.07</c:v>
                </c:pt>
                <c:pt idx="5">
                  <c:v>72.08</c:v>
                </c:pt>
                <c:pt idx="6">
                  <c:v>796.88</c:v>
                </c:pt>
                <c:pt idx="8">
                  <c:v>220.98000000000027</c:v>
                </c:pt>
                <c:pt idx="9">
                  <c:v>0</c:v>
                </c:pt>
                <c:pt idx="10">
                  <c:v>9.42</c:v>
                </c:pt>
                <c:pt idx="11" formatCode="0">
                  <c:v>165.39000000000001</c:v>
                </c:pt>
                <c:pt idx="12">
                  <c:v>11.18</c:v>
                </c:pt>
                <c:pt idx="13">
                  <c:v>106.67999999999998</c:v>
                </c:pt>
                <c:pt idx="14">
                  <c:v>11.16</c:v>
                </c:pt>
                <c:pt idx="15">
                  <c:v>72.790000000000006</c:v>
                </c:pt>
              </c:numCache>
            </c:numRef>
          </c:val>
        </c:ser>
        <c:ser>
          <c:idx val="0"/>
          <c:order val="5"/>
          <c:tx>
            <c:strRef>
              <c:f>Sheet3!$H$3</c:f>
              <c:strCache>
                <c:ptCount val="1"/>
                <c:pt idx="0">
                  <c:v>2011</c:v>
                </c:pt>
              </c:strCache>
            </c:strRef>
          </c:tx>
          <c:spPr>
            <a:solidFill>
              <a:srgbClr val="9999FF"/>
            </a:solidFill>
            <a:ln w="12700">
              <a:solidFill>
                <a:srgbClr val="000000"/>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Sheet3!$H$4:$H$19</c:f>
              <c:numCache>
                <c:formatCode>General</c:formatCode>
                <c:ptCount val="16"/>
                <c:pt idx="0" formatCode="0.00">
                  <c:v>164.37</c:v>
                </c:pt>
                <c:pt idx="1">
                  <c:v>301.20999999999964</c:v>
                </c:pt>
                <c:pt idx="2">
                  <c:v>126.2</c:v>
                </c:pt>
                <c:pt idx="3">
                  <c:v>371.71</c:v>
                </c:pt>
                <c:pt idx="4">
                  <c:v>293.14000000000038</c:v>
                </c:pt>
                <c:pt idx="5">
                  <c:v>62.63</c:v>
                </c:pt>
                <c:pt idx="6">
                  <c:v>886.64</c:v>
                </c:pt>
                <c:pt idx="7">
                  <c:v>381.22999999999945</c:v>
                </c:pt>
                <c:pt idx="8">
                  <c:v>0</c:v>
                </c:pt>
                <c:pt idx="9">
                  <c:v>0</c:v>
                </c:pt>
                <c:pt idx="10">
                  <c:v>9.64</c:v>
                </c:pt>
                <c:pt idx="11" formatCode="0">
                  <c:v>170.6</c:v>
                </c:pt>
                <c:pt idx="12">
                  <c:v>10.69</c:v>
                </c:pt>
                <c:pt idx="13">
                  <c:v>95.4</c:v>
                </c:pt>
                <c:pt idx="14">
                  <c:v>11.04</c:v>
                </c:pt>
                <c:pt idx="15">
                  <c:v>62.760000000000012</c:v>
                </c:pt>
              </c:numCache>
            </c:numRef>
          </c:val>
        </c:ser>
        <c:ser>
          <c:idx val="7"/>
          <c:order val="6"/>
          <c:tx>
            <c:strRef>
              <c:f>Sheet3!$I$3</c:f>
              <c:strCache>
                <c:ptCount val="1"/>
                <c:pt idx="0">
                  <c:v>2012</c:v>
                </c:pt>
              </c:strCache>
            </c:strRef>
          </c:tx>
          <c:spPr>
            <a:ln w="9525">
              <a:solidFill>
                <a:sysClr val="windowText" lastClr="000000"/>
              </a:solidFill>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Sheet3!$I$4:$I$19</c:f>
              <c:numCache>
                <c:formatCode>General</c:formatCode>
                <c:ptCount val="16"/>
                <c:pt idx="0" formatCode="0.00">
                  <c:v>166.58</c:v>
                </c:pt>
                <c:pt idx="1">
                  <c:v>293.75</c:v>
                </c:pt>
                <c:pt idx="2">
                  <c:v>149.86000000000001</c:v>
                </c:pt>
                <c:pt idx="3">
                  <c:v>374.85</c:v>
                </c:pt>
                <c:pt idx="4">
                  <c:v>307.38</c:v>
                </c:pt>
                <c:pt idx="5">
                  <c:v>64.430000000000007</c:v>
                </c:pt>
                <c:pt idx="6">
                  <c:v>1064.96</c:v>
                </c:pt>
                <c:pt idx="7">
                  <c:v>405.63</c:v>
                </c:pt>
                <c:pt idx="8">
                  <c:v>0</c:v>
                </c:pt>
                <c:pt idx="9">
                  <c:v>0</c:v>
                </c:pt>
                <c:pt idx="10">
                  <c:v>8.65</c:v>
                </c:pt>
                <c:pt idx="11" formatCode="0">
                  <c:v>159.18</c:v>
                </c:pt>
                <c:pt idx="12">
                  <c:v>10.42</c:v>
                </c:pt>
                <c:pt idx="13">
                  <c:v>0</c:v>
                </c:pt>
                <c:pt idx="14">
                  <c:v>13.84</c:v>
                </c:pt>
                <c:pt idx="15">
                  <c:v>48.28</c:v>
                </c:pt>
              </c:numCache>
            </c:numRef>
          </c:val>
        </c:ser>
        <c:ser>
          <c:idx val="6"/>
          <c:order val="7"/>
          <c:tx>
            <c:strRef>
              <c:f>Sheet3!$J$3</c:f>
              <c:strCache>
                <c:ptCount val="1"/>
                <c:pt idx="0">
                  <c:v>2014</c:v>
                </c:pt>
              </c:strCache>
            </c:strRef>
          </c:tx>
          <c:spPr>
            <a:solidFill>
              <a:srgbClr val="FC10F1"/>
            </a:solidFill>
            <a:ln>
              <a:solidFill>
                <a:schemeClr val="tx1"/>
              </a:solidFill>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Sheet3!$J$4:$J$19</c:f>
              <c:numCache>
                <c:formatCode>General</c:formatCode>
                <c:ptCount val="16"/>
                <c:pt idx="0" formatCode="0.00">
                  <c:v>167</c:v>
                </c:pt>
                <c:pt idx="1">
                  <c:v>210</c:v>
                </c:pt>
                <c:pt idx="2">
                  <c:v>150</c:v>
                </c:pt>
                <c:pt idx="3">
                  <c:v>375</c:v>
                </c:pt>
                <c:pt idx="4">
                  <c:v>307</c:v>
                </c:pt>
                <c:pt idx="5">
                  <c:v>71</c:v>
                </c:pt>
                <c:pt idx="6">
                  <c:v>1239.04</c:v>
                </c:pt>
                <c:pt idx="7">
                  <c:v>420</c:v>
                </c:pt>
                <c:pt idx="8">
                  <c:v>0</c:v>
                </c:pt>
                <c:pt idx="9">
                  <c:v>0</c:v>
                </c:pt>
                <c:pt idx="10">
                  <c:v>5</c:v>
                </c:pt>
                <c:pt idx="11" formatCode="0">
                  <c:v>159</c:v>
                </c:pt>
                <c:pt idx="12">
                  <c:v>10</c:v>
                </c:pt>
                <c:pt idx="13">
                  <c:v>0</c:v>
                </c:pt>
                <c:pt idx="14">
                  <c:v>11</c:v>
                </c:pt>
                <c:pt idx="15">
                  <c:v>70</c:v>
                </c:pt>
              </c:numCache>
            </c:numRef>
          </c:val>
        </c:ser>
        <c:ser>
          <c:idx val="8"/>
          <c:order val="8"/>
          <c:tx>
            <c:strRef>
              <c:f>Sheet3!$L$3</c:f>
              <c:strCache>
                <c:ptCount val="1"/>
                <c:pt idx="0">
                  <c:v>2017</c:v>
                </c:pt>
              </c:strCache>
            </c:strRef>
          </c:tx>
          <c:spPr>
            <a:solidFill>
              <a:srgbClr val="7030A0"/>
            </a:solidFill>
            <a:ln w="9525" cmpd="sng">
              <a:solidFill>
                <a:schemeClr val="tx1"/>
              </a:solidFill>
              <a:prstDash val="solid"/>
            </a:ln>
          </c:spPr>
          <c:cat>
            <c:strRef>
              <c:f>Sheet3!$A$4:$A$19</c:f>
              <c:strCache>
                <c:ptCount val="16"/>
                <c:pt idx="0">
                  <c:v>AMSU-A </c:v>
                </c:pt>
                <c:pt idx="1">
                  <c:v>AMSU-B</c:v>
                </c:pt>
                <c:pt idx="2">
                  <c:v>TOVS HIRS</c:v>
                </c:pt>
                <c:pt idx="3">
                  <c:v>ATOVS HIRS </c:v>
                </c:pt>
                <c:pt idx="4">
                  <c:v>MHS</c:v>
                </c:pt>
                <c:pt idx="5">
                  <c:v>SSM/I </c:v>
                </c:pt>
                <c:pt idx="6">
                  <c:v>SSMI/S Level 1c</c:v>
                </c:pt>
                <c:pt idx="7">
                  <c:v>SSMI/S UPP</c:v>
                </c:pt>
                <c:pt idx="8">
                  <c:v>QuikScat</c:v>
                </c:pt>
                <c:pt idx="9">
                  <c:v>NCEP SST</c:v>
                </c:pt>
                <c:pt idx="10">
                  <c:v>Ozone SBUV</c:v>
                </c:pt>
                <c:pt idx="11">
                  <c:v>AQUA AIRS BT</c:v>
                </c:pt>
                <c:pt idx="12">
                  <c:v>AQUA AMSU-A BT</c:v>
                </c:pt>
                <c:pt idx="13">
                  <c:v>WINDSAT</c:v>
                </c:pt>
                <c:pt idx="14">
                  <c:v>COSMIC</c:v>
                </c:pt>
                <c:pt idx="15">
                  <c:v>CSBT</c:v>
                </c:pt>
              </c:strCache>
            </c:strRef>
          </c:cat>
          <c:val>
            <c:numRef>
              <c:f>Sheet3!$L$4:$L$19</c:f>
              <c:numCache>
                <c:formatCode>General</c:formatCode>
                <c:ptCount val="16"/>
                <c:pt idx="0" formatCode="0.00">
                  <c:v>137</c:v>
                </c:pt>
                <c:pt idx="1">
                  <c:v>97</c:v>
                </c:pt>
                <c:pt idx="2">
                  <c:v>118</c:v>
                </c:pt>
                <c:pt idx="3">
                  <c:v>308</c:v>
                </c:pt>
                <c:pt idx="4">
                  <c:v>395</c:v>
                </c:pt>
                <c:pt idx="5">
                  <c:v>72</c:v>
                </c:pt>
                <c:pt idx="6" formatCode="0">
                  <c:v>900</c:v>
                </c:pt>
                <c:pt idx="7">
                  <c:v>318</c:v>
                </c:pt>
                <c:pt idx="8">
                  <c:v>0</c:v>
                </c:pt>
                <c:pt idx="9">
                  <c:v>0</c:v>
                </c:pt>
                <c:pt idx="10">
                  <c:v>3</c:v>
                </c:pt>
                <c:pt idx="11" formatCode="0">
                  <c:v>166</c:v>
                </c:pt>
                <c:pt idx="12">
                  <c:v>9</c:v>
                </c:pt>
                <c:pt idx="13">
                  <c:v>0</c:v>
                </c:pt>
                <c:pt idx="14">
                  <c:v>2</c:v>
                </c:pt>
                <c:pt idx="15">
                  <c:v>66</c:v>
                </c:pt>
              </c:numCache>
            </c:numRef>
          </c:val>
        </c:ser>
        <c:axId val="100362112"/>
        <c:axId val="100363648"/>
      </c:barChart>
      <c:catAx>
        <c:axId val="100362112"/>
        <c:scaling>
          <c:orientation val="minMax"/>
        </c:scaling>
        <c:axPos val="b"/>
        <c:numFmt formatCode="General" sourceLinked="1"/>
        <c:tickLblPos val="nextTo"/>
        <c:spPr>
          <a:ln w="3175">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en-US"/>
          </a:p>
        </c:txPr>
        <c:crossAx val="100363648"/>
        <c:crosses val="autoZero"/>
        <c:auto val="1"/>
        <c:lblAlgn val="ctr"/>
        <c:lblOffset val="100"/>
        <c:tickLblSkip val="1"/>
        <c:tickMarkSkip val="1"/>
      </c:catAx>
      <c:valAx>
        <c:axId val="100363648"/>
        <c:scaling>
          <c:orientation val="minMax"/>
        </c:scaling>
        <c:axPos val="l"/>
        <c:majorGridlines>
          <c:spPr>
            <a:ln w="3175">
              <a:solidFill>
                <a:srgbClr val="000000"/>
              </a:solidFill>
              <a:prstDash val="solid"/>
            </a:ln>
          </c:spPr>
        </c:majorGridlines>
        <c:title>
          <c:tx>
            <c:rich>
              <a:bodyPr rot="0" vert="horz"/>
              <a:lstStyle/>
              <a:p>
                <a:pPr algn="ctr">
                  <a:defRPr sz="1100" b="1" i="0" u="none" strike="noStrike" baseline="0">
                    <a:solidFill>
                      <a:srgbClr val="000000"/>
                    </a:solidFill>
                    <a:latin typeface="Arial"/>
                    <a:ea typeface="Arial"/>
                    <a:cs typeface="Arial"/>
                  </a:defRPr>
                </a:pPr>
                <a:r>
                  <a:rPr lang="en-GB"/>
                  <a:t>MB/day</a:t>
                </a:r>
              </a:p>
            </c:rich>
          </c:tx>
          <c:layout>
            <c:manualLayout>
              <c:xMode val="edge"/>
              <c:yMode val="edge"/>
              <c:x val="3.8262668045501554E-2"/>
              <c:y val="6.7796610169491969E-2"/>
            </c:manualLayout>
          </c:layout>
          <c:spPr>
            <a:noFill/>
            <a:ln w="25400">
              <a:noFill/>
            </a:ln>
          </c:spPr>
        </c:title>
        <c:numFmt formatCode="0.00"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0362112"/>
        <c:crosses val="autoZero"/>
        <c:crossBetween val="between"/>
      </c:valAx>
      <c:spPr>
        <a:solidFill>
          <a:srgbClr val="C0C0C0"/>
        </a:solidFill>
        <a:ln w="12700">
          <a:solidFill>
            <a:srgbClr val="808080"/>
          </a:solidFill>
          <a:prstDash val="solid"/>
        </a:ln>
      </c:spPr>
    </c:plotArea>
    <c:legend>
      <c:legendPos val="r"/>
      <c:layout>
        <c:manualLayout>
          <c:xMode val="edge"/>
          <c:yMode val="edge"/>
          <c:x val="0.92140641158221259"/>
          <c:y val="0.42881355932203508"/>
          <c:w val="5.3245826174520276E-2"/>
          <c:h val="0.34926357934071917"/>
        </c:manualLayout>
      </c:layout>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890405" cy="496253"/>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a:defRPr sz="1200"/>
            </a:lvl1pPr>
          </a:lstStyle>
          <a:p>
            <a:pPr>
              <a:defRPr/>
            </a:pPr>
            <a:endParaRPr lang="en-GB" dirty="0"/>
          </a:p>
        </p:txBody>
      </p:sp>
      <p:sp>
        <p:nvSpPr>
          <p:cNvPr id="334851" name="Rectangle 3"/>
          <p:cNvSpPr>
            <a:spLocks noGrp="1" noChangeArrowheads="1"/>
          </p:cNvSpPr>
          <p:nvPr>
            <p:ph type="dt" sz="quarter" idx="1"/>
          </p:nvPr>
        </p:nvSpPr>
        <p:spPr bwMode="auto">
          <a:xfrm>
            <a:off x="3777128" y="0"/>
            <a:ext cx="2890405" cy="496253"/>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a:defRPr sz="1200"/>
            </a:lvl1pPr>
          </a:lstStyle>
          <a:p>
            <a:pPr>
              <a:defRPr/>
            </a:pPr>
            <a:endParaRPr lang="en-GB" dirty="0"/>
          </a:p>
        </p:txBody>
      </p:sp>
      <p:sp>
        <p:nvSpPr>
          <p:cNvPr id="334852" name="Rectangle 4"/>
          <p:cNvSpPr>
            <a:spLocks noGrp="1" noChangeArrowheads="1"/>
          </p:cNvSpPr>
          <p:nvPr>
            <p:ph type="ftr" sz="quarter" idx="2"/>
          </p:nvPr>
        </p:nvSpPr>
        <p:spPr bwMode="auto">
          <a:xfrm>
            <a:off x="0" y="9428800"/>
            <a:ext cx="2890405" cy="496252"/>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a:defRPr sz="1200"/>
            </a:lvl1pPr>
          </a:lstStyle>
          <a:p>
            <a:pPr>
              <a:defRPr/>
            </a:pPr>
            <a:endParaRPr lang="en-GB" dirty="0"/>
          </a:p>
        </p:txBody>
      </p:sp>
      <p:sp>
        <p:nvSpPr>
          <p:cNvPr id="334853" name="Rectangle 5"/>
          <p:cNvSpPr>
            <a:spLocks noGrp="1" noChangeArrowheads="1"/>
          </p:cNvSpPr>
          <p:nvPr>
            <p:ph type="sldNum" sz="quarter" idx="3"/>
          </p:nvPr>
        </p:nvSpPr>
        <p:spPr bwMode="auto">
          <a:xfrm>
            <a:off x="3777128" y="9428800"/>
            <a:ext cx="2890405" cy="496252"/>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a:defRPr sz="1200"/>
            </a:lvl1pPr>
          </a:lstStyle>
          <a:p>
            <a:pPr>
              <a:defRPr/>
            </a:pPr>
            <a:fld id="{458B7C01-B084-48D5-A28C-835615C8779A}"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405" cy="496253"/>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l">
              <a:defRPr sz="1200"/>
            </a:lvl1pPr>
          </a:lstStyle>
          <a:p>
            <a:pPr>
              <a:defRPr/>
            </a:pPr>
            <a:endParaRPr lang="en-US" dirty="0"/>
          </a:p>
        </p:txBody>
      </p:sp>
      <p:sp>
        <p:nvSpPr>
          <p:cNvPr id="4099" name="Rectangle 3"/>
          <p:cNvSpPr>
            <a:spLocks noGrp="1" noChangeArrowheads="1"/>
          </p:cNvSpPr>
          <p:nvPr>
            <p:ph type="dt" idx="1"/>
          </p:nvPr>
        </p:nvSpPr>
        <p:spPr bwMode="auto">
          <a:xfrm>
            <a:off x="3777128" y="0"/>
            <a:ext cx="2890405" cy="496253"/>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lvl1pPr algn="r">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855663" y="744538"/>
            <a:ext cx="4960937"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7376" y="4715192"/>
            <a:ext cx="5334336" cy="4466274"/>
          </a:xfrm>
          <a:prstGeom prst="rect">
            <a:avLst/>
          </a:prstGeom>
          <a:noFill/>
          <a:ln w="9525">
            <a:noFill/>
            <a:miter lim="800000"/>
            <a:headEnd/>
            <a:tailEnd/>
          </a:ln>
          <a:effectLst/>
        </p:spPr>
        <p:txBody>
          <a:bodyPr vert="horz" wrap="square" lIns="90617" tIns="45309" rIns="90617" bIns="453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8800"/>
            <a:ext cx="2890405" cy="496252"/>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l">
              <a:defRPr sz="1200"/>
            </a:lvl1pPr>
          </a:lstStyle>
          <a:p>
            <a:pPr>
              <a:defRPr/>
            </a:pPr>
            <a:endParaRPr lang="en-US" dirty="0"/>
          </a:p>
        </p:txBody>
      </p:sp>
      <p:sp>
        <p:nvSpPr>
          <p:cNvPr id="4103" name="Rectangle 7"/>
          <p:cNvSpPr>
            <a:spLocks noGrp="1" noChangeArrowheads="1"/>
          </p:cNvSpPr>
          <p:nvPr>
            <p:ph type="sldNum" sz="quarter" idx="5"/>
          </p:nvPr>
        </p:nvSpPr>
        <p:spPr bwMode="auto">
          <a:xfrm>
            <a:off x="3777128" y="9428800"/>
            <a:ext cx="2890405" cy="496252"/>
          </a:xfrm>
          <a:prstGeom prst="rect">
            <a:avLst/>
          </a:prstGeom>
          <a:noFill/>
          <a:ln w="9525">
            <a:noFill/>
            <a:miter lim="800000"/>
            <a:headEnd/>
            <a:tailEnd/>
          </a:ln>
          <a:effectLst/>
        </p:spPr>
        <p:txBody>
          <a:bodyPr vert="horz" wrap="square" lIns="90617" tIns="45309" rIns="90617" bIns="45309" numCol="1" anchor="b" anchorCtr="0" compatLnSpc="1">
            <a:prstTxWarp prst="textNoShape">
              <a:avLst/>
            </a:prstTxWarp>
          </a:bodyPr>
          <a:lstStyle>
            <a:lvl1pPr algn="r">
              <a:defRPr sz="1200"/>
            </a:lvl1pPr>
          </a:lstStyle>
          <a:p>
            <a:pPr>
              <a:defRPr/>
            </a:pPr>
            <a:fld id="{AE505594-93E5-44A5-9DD8-CB8817CC430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112921F-B48D-4F1D-A78E-F80D1637C5C6}"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xfrm>
            <a:off x="855663" y="744538"/>
            <a:ext cx="4960937" cy="3721100"/>
          </a:xfrm>
          <a:ln/>
        </p:spPr>
      </p:sp>
      <p:sp>
        <p:nvSpPr>
          <p:cNvPr id="19460" name="Rectangle 3"/>
          <p:cNvSpPr>
            <a:spLocks noGrp="1" noChangeArrowheads="1"/>
          </p:cNvSpPr>
          <p:nvPr>
            <p:ph type="body" idx="1"/>
          </p:nvPr>
        </p:nvSpPr>
        <p:spPr>
          <a:noFill/>
          <a:ln/>
        </p:spPr>
        <p:txBody>
          <a:bodyPr/>
          <a:lstStyle/>
          <a:p>
            <a:pPr eaLnBrk="1" hangingPunct="1">
              <a:lnSpc>
                <a:spcPct val="80000"/>
              </a:lnSpc>
            </a:pPr>
            <a:endParaRPr lang="en-GB"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60937" cy="3721100"/>
          </a:xfrm>
        </p:spPr>
      </p:sp>
      <p:sp>
        <p:nvSpPr>
          <p:cNvPr id="3" name="Notes Placeholder 2"/>
          <p:cNvSpPr>
            <a:spLocks noGrp="1"/>
          </p:cNvSpPr>
          <p:nvPr>
            <p:ph type="body" idx="1"/>
          </p:nvPr>
        </p:nvSpPr>
        <p:spPr/>
        <p:txBody>
          <a:bodyPr>
            <a:normAutofit/>
          </a:bodyPr>
          <a:lstStyle/>
          <a:p>
            <a:r>
              <a:rPr lang="en-GB" dirty="0" smtClean="0"/>
              <a:t>WMO</a:t>
            </a:r>
            <a:r>
              <a:rPr lang="en-GB" baseline="0" dirty="0" smtClean="0"/>
              <a:t> is migrating many traditional alphanumeric code (TAC) formats to BUFR format.   ICAO now migrating OPMET data from TAC to XML.</a:t>
            </a:r>
          </a:p>
          <a:p>
            <a:endParaRPr lang="en-GB" baseline="0" dirty="0" smtClean="0"/>
          </a:p>
          <a:p>
            <a:r>
              <a:rPr lang="en-GB" baseline="0" dirty="0" smtClean="0"/>
              <a:t>Met Office provides conversion of TAC to BUFR/XML and backward compatibility by converting BUFR/XML to TAC.</a:t>
            </a:r>
            <a:endParaRPr lang="en-GB" dirty="0"/>
          </a:p>
        </p:txBody>
      </p:sp>
      <p:sp>
        <p:nvSpPr>
          <p:cNvPr id="4" name="Slide Number Placeholder 3"/>
          <p:cNvSpPr>
            <a:spLocks noGrp="1"/>
          </p:cNvSpPr>
          <p:nvPr>
            <p:ph type="sldNum" sz="quarter" idx="10"/>
          </p:nvPr>
        </p:nvSpPr>
        <p:spPr/>
        <p:txBody>
          <a:bodyPr/>
          <a:lstStyle/>
          <a:p>
            <a:pPr>
              <a:defRPr/>
            </a:pPr>
            <a:fld id="{143B6775-42B9-42CD-9527-5D2E0F1D49BA}" type="slidenum">
              <a:rPr lang="en-GB" smtClean="0"/>
              <a:pPr>
                <a:defRPr/>
              </a:pPr>
              <a:t>27</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EEC4D66-758B-4DFD-B7F6-C3F4901B2440}" type="slidenum">
              <a:rPr lang="en-US" smtClean="0"/>
              <a:pPr/>
              <a:t>28</a:t>
            </a:fld>
            <a:endParaRPr lang="en-US" dirty="0" smtClean="0"/>
          </a:p>
        </p:txBody>
      </p:sp>
      <p:sp>
        <p:nvSpPr>
          <p:cNvPr id="24579" name="Rectangle 2"/>
          <p:cNvSpPr>
            <a:spLocks noGrp="1" noRot="1" noChangeAspect="1" noChangeArrowheads="1" noTextEdit="1"/>
          </p:cNvSpPr>
          <p:nvPr>
            <p:ph type="sldImg"/>
          </p:nvPr>
        </p:nvSpPr>
        <p:spPr>
          <a:xfrm>
            <a:off x="855663" y="744538"/>
            <a:ext cx="4960937" cy="3721100"/>
          </a:xfrm>
          <a:ln/>
        </p:spPr>
      </p:sp>
      <p:sp>
        <p:nvSpPr>
          <p:cNvPr id="24580" name="Rectangle 3"/>
          <p:cNvSpPr>
            <a:spLocks noGrp="1" noChangeArrowheads="1"/>
          </p:cNvSpPr>
          <p:nvPr>
            <p:ph type="body" idx="1"/>
          </p:nvPr>
        </p:nvSpPr>
        <p:spPr>
          <a:noFill/>
          <a:ln/>
        </p:spPr>
        <p:txBody>
          <a:bodyPr/>
          <a:lstStyle/>
          <a:p>
            <a:pPr eaLnBrk="1" hangingPunct="1">
              <a:buFontTx/>
              <a:buChar char="•"/>
            </a:pPr>
            <a:r>
              <a:rPr lang="en-GB" dirty="0" smtClean="0"/>
              <a:t>Overall decrease of about 1.5GByte per day since Sept 2015.  </a:t>
            </a:r>
          </a:p>
          <a:p>
            <a:pPr eaLnBrk="1" hangingPunct="1">
              <a:buFontTx/>
              <a:buChar char="•"/>
            </a:pPr>
            <a:r>
              <a:rPr lang="en-GB" dirty="0" smtClean="0"/>
              <a:t>Decreases in traffic for:</a:t>
            </a:r>
          </a:p>
          <a:p>
            <a:pPr lvl="1" eaLnBrk="1" hangingPunct="1">
              <a:buFontTx/>
              <a:buChar char="•"/>
            </a:pPr>
            <a:r>
              <a:rPr lang="en-GB" dirty="0" smtClean="0"/>
              <a:t>SSMI/S level 1C &amp; UPP</a:t>
            </a:r>
            <a:r>
              <a:rPr lang="en-GB" baseline="0" dirty="0" smtClean="0"/>
              <a:t> </a:t>
            </a:r>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485F1A-278E-44EE-A71F-3D859C9D1807}" type="slidenum">
              <a:rPr lang="en-US" smtClean="0"/>
              <a:pPr/>
              <a:t>29</a:t>
            </a:fld>
            <a:endParaRPr lang="en-US" dirty="0" smtClean="0"/>
          </a:p>
        </p:txBody>
      </p:sp>
      <p:sp>
        <p:nvSpPr>
          <p:cNvPr id="25603" name="Rectangle 2"/>
          <p:cNvSpPr>
            <a:spLocks noGrp="1" noRot="1" noChangeAspect="1" noChangeArrowheads="1" noTextEdit="1"/>
          </p:cNvSpPr>
          <p:nvPr>
            <p:ph type="sldImg"/>
          </p:nvPr>
        </p:nvSpPr>
        <p:spPr>
          <a:xfrm>
            <a:off x="855663" y="744538"/>
            <a:ext cx="4960937" cy="3721100"/>
          </a:xfrm>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FBB6720-90DA-4066-B3CE-41F0373D91BF}" type="slidenum">
              <a:rPr lang="en-US" smtClean="0"/>
              <a:pPr/>
              <a:t>35</a:t>
            </a:fld>
            <a:endParaRPr lang="en-US" dirty="0" smtClean="0"/>
          </a:p>
        </p:txBody>
      </p:sp>
      <p:sp>
        <p:nvSpPr>
          <p:cNvPr id="27651" name="Rectangle 2"/>
          <p:cNvSpPr>
            <a:spLocks noGrp="1" noRot="1" noChangeAspect="1" noChangeArrowheads="1" noTextEdit="1"/>
          </p:cNvSpPr>
          <p:nvPr>
            <p:ph type="sldImg"/>
          </p:nvPr>
        </p:nvSpPr>
        <p:spPr>
          <a:xfrm>
            <a:off x="854075" y="742950"/>
            <a:ext cx="4960938" cy="3722688"/>
          </a:xfrm>
          <a:ln/>
        </p:spPr>
      </p:sp>
      <p:sp>
        <p:nvSpPr>
          <p:cNvPr id="27652" name="Rectangle 3"/>
          <p:cNvSpPr>
            <a:spLocks noGrp="1" noChangeArrowheads="1"/>
          </p:cNvSpPr>
          <p:nvPr>
            <p:ph type="body" idx="1"/>
          </p:nvPr>
        </p:nvSpPr>
        <p:spPr>
          <a:xfrm>
            <a:off x="667376" y="4715193"/>
            <a:ext cx="5334336" cy="4467859"/>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855663" y="744538"/>
            <a:ext cx="4960937" cy="3721100"/>
          </a:xfrm>
          <a:ln/>
        </p:spPr>
      </p:sp>
      <p:sp>
        <p:nvSpPr>
          <p:cNvPr id="49155"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49156" name="Slide Number Placeholder 3"/>
          <p:cNvSpPr>
            <a:spLocks noGrp="1"/>
          </p:cNvSpPr>
          <p:nvPr>
            <p:ph type="sldNum" sz="quarter" idx="5"/>
          </p:nvPr>
        </p:nvSpPr>
        <p:spPr>
          <a:noFill/>
          <a:ln>
            <a:miter lim="800000"/>
            <a:headEnd/>
            <a:tailEnd/>
          </a:ln>
        </p:spPr>
        <p:txBody>
          <a:bodyPr/>
          <a:lstStyle/>
          <a:p>
            <a:fld id="{9C689D4C-7071-4026-8099-E98D7F96DCAD}" type="slidenum">
              <a:rPr lang="en-GB">
                <a:solidFill>
                  <a:srgbClr val="1F497D"/>
                </a:solidFill>
              </a:rPr>
              <a:pPr/>
              <a:t>6</a:t>
            </a:fld>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55663" y="744538"/>
            <a:ext cx="4960937" cy="3721100"/>
          </a:xfrm>
          <a:ln/>
        </p:spPr>
      </p:sp>
      <p:sp>
        <p:nvSpPr>
          <p:cNvPr id="50179" name="Notes Placeholder 2"/>
          <p:cNvSpPr>
            <a:spLocks noGrp="1"/>
          </p:cNvSpPr>
          <p:nvPr>
            <p:ph type="body" idx="1"/>
          </p:nvPr>
        </p:nvSpPr>
        <p:spPr>
          <a:noFill/>
        </p:spPr>
        <p:txBody>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a:noFill/>
          <a:ln>
            <a:miter lim="800000"/>
            <a:headEnd/>
            <a:tailEnd/>
          </a:ln>
        </p:spPr>
        <p:txBody>
          <a:bodyPr/>
          <a:lstStyle/>
          <a:p>
            <a:fld id="{5C31D1B2-F829-40CE-941F-9AEA17B638F9}" type="slidenum">
              <a:rPr lang="en-GB">
                <a:solidFill>
                  <a:srgbClr val="1F497D"/>
                </a:solidFill>
              </a:rPr>
              <a:pPr/>
              <a:t>7</a:t>
            </a:fld>
            <a:endParaRPr lang="en-GB">
              <a:solidFill>
                <a:srgbClr val="1F497D"/>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9350" cy="37211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fld id="{D047B789-28A8-4C96-866B-93CA136C89CD}" type="slidenum">
              <a:rPr lang="en-US" sz="1400" smtClean="0">
                <a:solidFill>
                  <a:prstClr val="black"/>
                </a:solidFill>
                <a:latin typeface="Times New Roman"/>
              </a:rPr>
              <a:pPr/>
              <a:t>11</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9350" cy="37211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idx="10"/>
          </p:nvPr>
        </p:nvSpPr>
        <p:spPr/>
        <p:txBody>
          <a:bodyPr/>
          <a:lstStyle/>
          <a:p>
            <a:fld id="{D047B789-28A8-4C96-866B-93CA136C89CD}" type="slidenum">
              <a:rPr lang="en-US" sz="1400" smtClean="0">
                <a:solidFill>
                  <a:prstClr val="black"/>
                </a:solidFill>
                <a:latin typeface="Times New Roman"/>
              </a:rPr>
              <a:pPr/>
              <a:t>12</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9350" cy="37211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GB" dirty="0" smtClean="0">
                <a:latin typeface="+mn-lt"/>
              </a:rPr>
              <a:t>The main motivation for an hourly cycle is to run quickly with the latest observations and improve the forecast product available </a:t>
            </a:r>
            <a:r>
              <a:rPr lang="en-GB" i="1" dirty="0" smtClean="0">
                <a:latin typeface="+mn-lt"/>
              </a:rPr>
              <a:t>at a given time</a:t>
            </a:r>
            <a:r>
              <a:rPr lang="en-GB" dirty="0" smtClean="0">
                <a:latin typeface="+mn-lt"/>
              </a:rPr>
              <a:t>, rather than improve the product generated </a:t>
            </a:r>
            <a:r>
              <a:rPr lang="en-GB" i="1" dirty="0" smtClean="0">
                <a:latin typeface="+mn-lt"/>
              </a:rPr>
              <a:t>from a given data time</a:t>
            </a:r>
            <a:r>
              <a:rPr lang="en-GB" dirty="0" smtClean="0">
                <a:latin typeface="+mn-lt"/>
              </a:rPr>
              <a:t>.  So when we assess the hourly cycle, we need to factor in the gain from earlier availability.  This means in practice that for the 0-6 hour period of the current UKPP </a:t>
            </a:r>
            <a:r>
              <a:rPr lang="en-GB" dirty="0" err="1" smtClean="0">
                <a:latin typeface="+mn-lt"/>
              </a:rPr>
              <a:t>nowcasting</a:t>
            </a:r>
            <a:r>
              <a:rPr lang="en-GB" dirty="0" smtClean="0">
                <a:latin typeface="+mn-lt"/>
              </a:rPr>
              <a:t> system fed by 3-hourly UKV runs, the ‘forecast age’ of the NWP data used for blending can be either 3-9 hours, 4-10 hours or 5-11 hours, depending on the starting hour.  With hourly NWP cycling, this should become 2-8 hours for every starting hour. This represents an average gain of 2 hours on the current situation. We have therefore compared the average of 3DVAR control </a:t>
            </a:r>
            <a:r>
              <a:rPr lang="en-GB" dirty="0" err="1" smtClean="0">
                <a:latin typeface="+mn-lt"/>
              </a:rPr>
              <a:t>rms</a:t>
            </a:r>
            <a:r>
              <a:rPr lang="en-GB" dirty="0" smtClean="0">
                <a:latin typeface="+mn-lt"/>
              </a:rPr>
              <a:t> errors at t+4 and t+10 with the same for the PS39 hourly 4DVAR package at t+2 and t+8, to derive the effective benefit of PS39 for nowcasting applications.</a:t>
            </a:r>
            <a:endParaRPr lang="en-GB" dirty="0"/>
          </a:p>
        </p:txBody>
      </p:sp>
      <p:sp>
        <p:nvSpPr>
          <p:cNvPr id="4" name="Slide Number Placeholder 3"/>
          <p:cNvSpPr>
            <a:spLocks noGrp="1"/>
          </p:cNvSpPr>
          <p:nvPr>
            <p:ph type="sldNum" idx="10"/>
          </p:nvPr>
        </p:nvSpPr>
        <p:spPr/>
        <p:txBody>
          <a:bodyPr/>
          <a:lstStyle/>
          <a:p>
            <a:fld id="{D047B789-28A8-4C96-866B-93CA136C89CD}" type="slidenum">
              <a:rPr lang="en-US" sz="1400" smtClean="0">
                <a:solidFill>
                  <a:prstClr val="black"/>
                </a:solidFill>
                <a:latin typeface="Times New Roman"/>
              </a:rPr>
              <a:pPr/>
              <a:t>13</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ea typeface="ＭＳ Ｐゴシック" pitchFamily="-110" charset="-128"/>
              <a:cs typeface="ＭＳ Ｐゴシック" pitchFamily="-110" charset="-128"/>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163BFC-4806-064F-B01B-932FCEF9F690}" type="slidenum">
              <a:rPr lang="en-US" altLang="ja-JP">
                <a:solidFill>
                  <a:srgbClr val="000000"/>
                </a:solidFill>
                <a:cs typeface="ＭＳ Ｐゴシック" pitchFamily="-110" charset="-128"/>
              </a:rPr>
              <a:pPr/>
              <a:t>14</a:t>
            </a:fld>
            <a:endParaRPr lang="en-US" altLang="ja-JP">
              <a:solidFill>
                <a:srgbClr val="000000"/>
              </a:solidFill>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60937" cy="3721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43B6775-42B9-42CD-9527-5D2E0F1D49BA}" type="slidenum">
              <a:rPr lang="en-GB" smtClean="0"/>
              <a:pPr>
                <a:defRPr/>
              </a:pPr>
              <a:t>25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60937" cy="3721100"/>
          </a:xfrm>
        </p:spPr>
      </p:sp>
      <p:sp>
        <p:nvSpPr>
          <p:cNvPr id="3" name="Notes Placeholder 2"/>
          <p:cNvSpPr>
            <a:spLocks noGrp="1"/>
          </p:cNvSpPr>
          <p:nvPr>
            <p:ph type="body" idx="1"/>
          </p:nvPr>
        </p:nvSpPr>
        <p:spPr/>
        <p:txBody>
          <a:bodyPr>
            <a:normAutofit/>
          </a:bodyPr>
          <a:lstStyle/>
          <a:p>
            <a:r>
              <a:rPr lang="en-GB" dirty="0" smtClean="0"/>
              <a:t>WIS is replacing the GTS.  A</a:t>
            </a:r>
            <a:r>
              <a:rPr lang="en-GB" baseline="0" dirty="0" smtClean="0"/>
              <a:t> GISC (global information systems centre) has a data cache containing 24 hours of essential data, plus a metadata catalogue describing data available from all national met centres.</a:t>
            </a:r>
          </a:p>
          <a:p>
            <a:endParaRPr lang="en-GB" baseline="0" dirty="0" smtClean="0"/>
          </a:p>
          <a:p>
            <a:r>
              <a:rPr lang="en-GB" baseline="0" dirty="0" smtClean="0"/>
              <a:t>The amount of data to be replicated between the GISCs may saturate current RMDCN connections, so a “data cache in the cloud” pilot is underway to test feasibility of using a data cache in the cloud to provide replication.  Each GISC </a:t>
            </a:r>
            <a:r>
              <a:rPr lang="en-GB" baseline="0" smtClean="0"/>
              <a:t>sends it’s data </a:t>
            </a:r>
            <a:r>
              <a:rPr lang="en-GB" baseline="0" dirty="0" smtClean="0"/>
              <a:t>to the cloud, where it is available for all other GISCs.</a:t>
            </a:r>
            <a:endParaRPr lang="en-GB" dirty="0"/>
          </a:p>
        </p:txBody>
      </p:sp>
      <p:sp>
        <p:nvSpPr>
          <p:cNvPr id="4" name="Slide Number Placeholder 3"/>
          <p:cNvSpPr>
            <a:spLocks noGrp="1"/>
          </p:cNvSpPr>
          <p:nvPr>
            <p:ph type="sldNum" sz="quarter" idx="10"/>
          </p:nvPr>
        </p:nvSpPr>
        <p:spPr/>
        <p:txBody>
          <a:bodyPr/>
          <a:lstStyle/>
          <a:p>
            <a:pPr>
              <a:defRPr/>
            </a:pPr>
            <a:fld id="{143B6775-42B9-42CD-9527-5D2E0F1D49BA}" type="slidenum">
              <a:rPr lang="en-GB" smtClean="0"/>
              <a:pPr>
                <a:defRPr/>
              </a:pPr>
              <a:t>26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23850" y="4979988"/>
            <a:ext cx="8621713" cy="849312"/>
          </a:xfrm>
        </p:spPr>
        <p:txBody>
          <a:bodyPr/>
          <a:lstStyle>
            <a:lvl1pPr>
              <a:defRPr/>
            </a:lvl1pPr>
          </a:lstStyle>
          <a:p>
            <a:r>
              <a:rPr lang="en-US"/>
              <a:t>Section slide heading Arial 40</a:t>
            </a:r>
          </a:p>
        </p:txBody>
      </p:sp>
      <p:sp>
        <p:nvSpPr>
          <p:cNvPr id="129027" name="Rectangle 3"/>
          <p:cNvSpPr>
            <a:spLocks noGrp="1" noChangeArrowheads="1"/>
          </p:cNvSpPr>
          <p:nvPr>
            <p:ph type="subTitle" idx="1"/>
          </p:nvPr>
        </p:nvSpPr>
        <p:spPr>
          <a:xfrm>
            <a:off x="323851" y="5645154"/>
            <a:ext cx="7896225" cy="663575"/>
          </a:xfrm>
        </p:spPr>
        <p:txBody>
          <a:bodyPr/>
          <a:lstStyle>
            <a:lvl1pPr marL="0" indent="0">
              <a:buFontTx/>
              <a:buNone/>
              <a:defRPr sz="2000"/>
            </a:lvl1pPr>
          </a:lstStyle>
          <a:p>
            <a:r>
              <a:rPr lang="en-US"/>
              <a:t>Section slide subtitle heading Arial 20</a:t>
            </a:r>
          </a:p>
        </p:txBody>
      </p:sp>
      <p:sp>
        <p:nvSpPr>
          <p:cNvPr id="4" name="Rectangle 3"/>
          <p:cNvSpPr>
            <a:spLocks noGrp="1" noChangeArrowheads="1"/>
          </p:cNvSpPr>
          <p:nvPr>
            <p:ph type="ftr" sz="quarter" idx="10"/>
          </p:nvPr>
        </p:nvSpPr>
        <p:spPr/>
        <p:txBody>
          <a:bodyPr/>
          <a:lstStyle>
            <a:lvl1pPr>
              <a:defRPr/>
            </a:lvl1pPr>
          </a:lstStyle>
          <a:p>
            <a:pPr>
              <a:defRPr/>
            </a:pPr>
            <a:r>
              <a:rPr lang="en-GB" dirty="0"/>
              <a:t>© Crown copyright   Met Office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5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5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61"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262"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263" name="Picture 262"/>
          <p:cNvPicPr/>
          <p:nvPr/>
        </p:nvPicPr>
        <p:blipFill>
          <a:blip r:embed="rId2" cstate="print"/>
          <a:stretch/>
        </p:blipFill>
        <p:spPr>
          <a:xfrm>
            <a:off x="2077920" y="1604520"/>
            <a:ext cx="4987440" cy="3977280"/>
          </a:xfrm>
          <a:prstGeom prst="rect">
            <a:avLst/>
          </a:prstGeom>
          <a:ln>
            <a:noFill/>
          </a:ln>
        </p:spPr>
      </p:pic>
      <p:pic>
        <p:nvPicPr>
          <p:cNvPr id="264" name="Picture 263"/>
          <p:cNvPicPr/>
          <p:nvPr/>
        </p:nvPicPr>
        <p:blipFill>
          <a:blip r:embed="rId2" cstate="print"/>
          <a:stretch/>
        </p:blipFill>
        <p:spPr>
          <a:xfrm>
            <a:off x="2077920" y="1604520"/>
            <a:ext cx="4987440" cy="3977280"/>
          </a:xfrm>
          <a:prstGeom prst="rect">
            <a:avLst/>
          </a:prstGeom>
          <a:ln>
            <a:noFill/>
          </a:ln>
        </p:spPr>
      </p:pic>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0"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
        <p:nvSpPr>
          <p:cNvPr id="14" name="Text Placeholder 14"/>
          <p:cNvSpPr>
            <a:spLocks noGrp="1"/>
          </p:cNvSpPr>
          <p:nvPr>
            <p:ph type="body" sz="quarter" idx="10" hasCustomPrompt="1"/>
          </p:nvPr>
        </p:nvSpPr>
        <p:spPr>
          <a:xfrm>
            <a:off x="1619841"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4084272333"/>
      </p:ext>
    </p:extLst>
  </p:cSld>
  <p:clrMapOvr>
    <a:masterClrMapping/>
  </p:clrMapOv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1"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title slide 1</a:t>
            </a:r>
            <a:endParaRPr lang="en-US" dirty="0"/>
          </a:p>
        </p:txBody>
      </p:sp>
      <p:sp>
        <p:nvSpPr>
          <p:cNvPr id="12"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
        <p:nvSpPr>
          <p:cNvPr id="13" name="Text Placeholder 14"/>
          <p:cNvSpPr>
            <a:spLocks noGrp="1"/>
          </p:cNvSpPr>
          <p:nvPr>
            <p:ph type="body" sz="quarter" idx="10" hasCustomPrompt="1"/>
          </p:nvPr>
        </p:nvSpPr>
        <p:spPr>
          <a:xfrm>
            <a:off x="1619841"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456455598"/>
      </p:ext>
    </p:extLst>
  </p:cSld>
  <p:clrMapOvr>
    <a:masterClrMapping/>
  </p:clrMapOv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0"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title slide 2</a:t>
            </a:r>
            <a:endParaRPr lang="en-US" dirty="0"/>
          </a:p>
        </p:txBody>
      </p:sp>
      <p:sp>
        <p:nvSpPr>
          <p:cNvPr id="12"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
        <p:nvSpPr>
          <p:cNvPr id="13" name="Text Placeholder 14"/>
          <p:cNvSpPr>
            <a:spLocks noGrp="1"/>
          </p:cNvSpPr>
          <p:nvPr>
            <p:ph type="body" sz="quarter" idx="10" hasCustomPrompt="1"/>
          </p:nvPr>
        </p:nvSpPr>
        <p:spPr>
          <a:xfrm>
            <a:off x="1619841"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GB" dirty="0" smtClean="0"/>
              <a:t>Date</a:t>
            </a:r>
          </a:p>
        </p:txBody>
      </p:sp>
    </p:spTree>
    <p:extLst>
      <p:ext uri="{BB962C8B-B14F-4D97-AF65-F5344CB8AC3E}">
        <p14:creationId xmlns:p14="http://schemas.microsoft.com/office/powerpoint/2010/main" xmlns="" val="454312354"/>
      </p:ext>
    </p:extLst>
  </p:cSld>
  <p:clrMapOvr>
    <a:masterClrMapping/>
  </p:clrMapOv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baseline="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2198373083"/>
      </p:ext>
    </p:extLst>
  </p:cSld>
  <p:clrMapOvr>
    <a:masterClrMapping/>
  </p:clrMapOv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tx1"/>
        </a:solidFill>
        <a:effectLst/>
      </p:bgPr>
    </p:bg>
    <p:spTree>
      <p:nvGrpSpPr>
        <p:cNvPr id="1" name=""/>
        <p:cNvGrpSpPr/>
        <p:nvPr/>
      </p:nvGrpSpPr>
      <p:grpSpPr>
        <a:xfrm>
          <a:off x="0" y="0"/>
          <a:ext cx="0" cy="0"/>
          <a:chOff x="0" y="0"/>
          <a:chExt cx="0" cy="0"/>
        </a:xfrm>
      </p:grpSpPr>
      <p:pic>
        <p:nvPicPr>
          <p:cNvPr id="7" name="Picture 6" descr="MO_RGB_whitebackg.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141876"/>
            <a:ext cx="1219106" cy="1487311"/>
          </a:xfrm>
          <a:prstGeom prst="rect">
            <a:avLst/>
          </a:prstGeom>
        </p:spPr>
      </p:pic>
      <p:sp>
        <p:nvSpPr>
          <p:cNvPr id="8"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Alternative content slide 1</a:t>
            </a:r>
            <a:endParaRPr lang="en-US" dirty="0"/>
          </a:p>
        </p:txBody>
      </p:sp>
      <p:sp>
        <p:nvSpPr>
          <p:cNvPr id="9"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baseline="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562147447"/>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 2</a:t>
            </a:r>
            <a:endParaRPr lang="en-US" dirty="0"/>
          </a:p>
        </p:txBody>
      </p:sp>
      <p:sp>
        <p:nvSpPr>
          <p:cNvPr id="5"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baseline="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3223630841"/>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1619672" y="333736"/>
            <a:ext cx="7416824" cy="1246208"/>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1619672" y="1616981"/>
            <a:ext cx="7416824" cy="672075"/>
          </a:xfrm>
          <a:prstGeom prst="rect">
            <a:avLst/>
          </a:prstGeom>
        </p:spPr>
        <p:txBody>
          <a:bodyPr/>
          <a:lstStyle>
            <a:lvl1pPr marL="0" indent="0" algn="l">
              <a:buFontTx/>
              <a:buNone/>
              <a:defRPr sz="2000" baseline="0">
                <a:solidFill>
                  <a:srgbClr val="FFFFFF"/>
                </a:solidFill>
                <a:latin typeface="Arial"/>
                <a:cs typeface="Arial"/>
              </a:defRPr>
            </a:lvl1pPr>
          </a:lstStyle>
          <a:p>
            <a:r>
              <a:rPr lang="en-GB" dirty="0" smtClean="0"/>
              <a:t>Subtitle</a:t>
            </a:r>
            <a:endParaRPr lang="en-US" dirty="0"/>
          </a:p>
        </p:txBody>
      </p:sp>
    </p:spTree>
    <p:extLst>
      <p:ext uri="{BB962C8B-B14F-4D97-AF65-F5344CB8AC3E}">
        <p14:creationId xmlns:p14="http://schemas.microsoft.com/office/powerpoint/2010/main" xmlns="" val="383408880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2"/>
            <a:ext cx="1733550" cy="617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2"/>
            <a:ext cx="5048250" cy="617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79512" y="1940115"/>
            <a:ext cx="7416824" cy="233936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p14="http://schemas.microsoft.com/office/powerpoint/2010/main" xmlns="" val="5028920"/>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79512" y="1940115"/>
            <a:ext cx="7416824" cy="233936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Questions</a:t>
            </a:r>
            <a:br>
              <a:rPr lang="en-GB" dirty="0" smtClean="0"/>
            </a:br>
            <a:r>
              <a:rPr lang="en-GB" dirty="0" smtClean="0"/>
              <a:t>and answers (alternative)</a:t>
            </a:r>
            <a:endParaRPr lang="en-US" dirty="0"/>
          </a:p>
        </p:txBody>
      </p:sp>
    </p:spTree>
    <p:extLst>
      <p:ext uri="{BB962C8B-B14F-4D97-AF65-F5344CB8AC3E}">
        <p14:creationId xmlns:p14="http://schemas.microsoft.com/office/powerpoint/2010/main" xmlns="" val="4148636527"/>
      </p:ext>
    </p:extLst>
  </p:cSld>
  <p:clrMapOvr>
    <a:masterClrMapping/>
  </p:clrMapOv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5" descr="SpaceMissionDev_Lines.jpg"/>
          <p:cNvPicPr>
            <a:picLocks noChangeAspect="1"/>
          </p:cNvPicPr>
          <p:nvPr userDrawn="1"/>
        </p:nvPicPr>
        <p:blipFill>
          <a:blip r:embed="rId2" cstate="print"/>
          <a:srcRect/>
          <a:stretch>
            <a:fillRect/>
          </a:stretch>
        </p:blipFill>
        <p:spPr bwMode="auto">
          <a:xfrm>
            <a:off x="0" y="0"/>
            <a:ext cx="9690100" cy="6858000"/>
          </a:xfrm>
          <a:prstGeom prst="rect">
            <a:avLst/>
          </a:prstGeom>
          <a:noFill/>
          <a:ln w="9525">
            <a:noFill/>
            <a:miter lim="800000"/>
            <a:headEnd/>
            <a:tailEnd/>
          </a:ln>
        </p:spPr>
      </p:pic>
      <p:sp>
        <p:nvSpPr>
          <p:cNvPr id="3" name="TextBox 2"/>
          <p:cNvSpPr txBox="1"/>
          <p:nvPr userDrawn="1"/>
        </p:nvSpPr>
        <p:spPr>
          <a:xfrm>
            <a:off x="2532075" y="5946775"/>
            <a:ext cx="4079875" cy="256480"/>
          </a:xfrm>
          <a:prstGeom prst="rect">
            <a:avLst/>
          </a:prstGeom>
          <a:noFill/>
        </p:spPr>
        <p:txBody>
          <a:bodyPr>
            <a:spAutoFit/>
          </a:bodyPr>
          <a:lstStyle/>
          <a:p>
            <a:pPr defTabSz="457200" fontAlgn="auto">
              <a:spcBef>
                <a:spcPts val="0"/>
              </a:spcBef>
              <a:spcAft>
                <a:spcPts val="0"/>
              </a:spcAft>
              <a:defRPr/>
            </a:pPr>
            <a:r>
              <a:rPr lang="en-US" sz="1600" baseline="30000" dirty="0" err="1">
                <a:solidFill>
                  <a:srgbClr val="FFFFFF"/>
                </a:solidFill>
                <a:latin typeface="Helvetica"/>
                <a:ea typeface="ＭＳ Ｐゴシック" charset="0"/>
                <a:cs typeface="Helvetica"/>
              </a:rPr>
              <a:t>www.sstl.co.uk</a:t>
            </a:r>
            <a:endParaRPr lang="en-US" sz="1600" baseline="30000" dirty="0">
              <a:solidFill>
                <a:srgbClr val="FFFFFF"/>
              </a:solidFill>
              <a:latin typeface="Helvetica"/>
              <a:ea typeface="ＭＳ Ｐゴシック" charset="0"/>
              <a:cs typeface="Helvetica"/>
            </a:endParaRPr>
          </a:p>
        </p:txBody>
      </p:sp>
      <p:sp>
        <p:nvSpPr>
          <p:cNvPr id="4" name="TextBox 3"/>
          <p:cNvSpPr txBox="1"/>
          <p:nvPr userDrawn="1"/>
        </p:nvSpPr>
        <p:spPr>
          <a:xfrm>
            <a:off x="2820013" y="5453971"/>
            <a:ext cx="3512500" cy="338554"/>
          </a:xfrm>
          <a:prstGeom prst="rect">
            <a:avLst/>
          </a:prstGeom>
          <a:noFill/>
        </p:spPr>
        <p:txBody>
          <a:bodyPr wrap="none">
            <a:spAutoFit/>
          </a:bodyPr>
          <a:lstStyle/>
          <a:p>
            <a:pPr defTabSz="457200" fontAlgn="auto">
              <a:spcBef>
                <a:spcPts val="0"/>
              </a:spcBef>
              <a:spcAft>
                <a:spcPts val="0"/>
              </a:spcAft>
              <a:defRPr/>
            </a:pPr>
            <a:r>
              <a:rPr lang="en-US" sz="1600" b="1" dirty="0">
                <a:solidFill>
                  <a:prstClr val="white"/>
                </a:solidFill>
                <a:effectLst>
                  <a:reflection blurRad="304800" stA="46000" endPos="65000" dist="50800" dir="5400000" sy="-100000" algn="bl" rotWithShape="0"/>
                </a:effectLst>
                <a:latin typeface="Helvetica"/>
                <a:ea typeface="ＭＳ Ｐゴシック" charset="0"/>
                <a:cs typeface="Helvetica"/>
              </a:rPr>
              <a:t>Changing the economics of space</a:t>
            </a:r>
          </a:p>
        </p:txBody>
      </p:sp>
      <p:pic>
        <p:nvPicPr>
          <p:cNvPr id="5" name="Picture 8" descr="SSTL-Logo-Large.png"/>
          <p:cNvPicPr>
            <a:picLocks noChangeAspect="1"/>
          </p:cNvPicPr>
          <p:nvPr userDrawn="1"/>
        </p:nvPicPr>
        <p:blipFill>
          <a:blip r:embed="rId3" cstate="print"/>
          <a:srcRect/>
          <a:stretch>
            <a:fillRect/>
          </a:stretch>
        </p:blipFill>
        <p:spPr bwMode="auto">
          <a:xfrm>
            <a:off x="3751275" y="4692702"/>
            <a:ext cx="1646237" cy="590551"/>
          </a:xfrm>
          <a:prstGeom prst="rect">
            <a:avLst/>
          </a:prstGeom>
          <a:noFill/>
          <a:ln w="9525">
            <a:noFill/>
            <a:miter lim="800000"/>
            <a:headEnd/>
            <a:tailEnd/>
          </a:ln>
        </p:spPr>
      </p:pic>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latinLnBrk="1">
              <a:buFont typeface="Times" pitchFamily="-1" charset="0"/>
              <a:buNone/>
            </a:pPr>
            <a:fld id="{E02E63B3-F069-4D7A-9890-965BDA112735}" type="datetimeFigureOut">
              <a:rPr kumimoji="1" lang="en-GB" altLang="ja-JP" sz="1400" smtClean="0">
                <a:solidFill>
                  <a:srgbClr val="000000"/>
                </a:solidFill>
                <a:latin typeface="Times" pitchFamily="-1" charset="0"/>
                <a:ea typeface="굴림" pitchFamily="-1" charset="-127"/>
              </a:rPr>
              <a:pPr algn="l" latinLnBrk="1">
                <a:buFont typeface="Times" pitchFamily="-1" charset="0"/>
                <a:buNone/>
              </a:pPr>
              <a:t>12/05/2017</a:t>
            </a:fld>
            <a:endParaRPr kumimoji="1" lang="en-GB" sz="1400">
              <a:solidFill>
                <a:srgbClr val="000000"/>
              </a:solidFill>
              <a:latin typeface="Times" pitchFamily="-1" charset="0"/>
              <a:ea typeface="굴림" pitchFamily="-1" charset="-127"/>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l" latinLnBrk="1">
              <a:buFont typeface="Times" pitchFamily="-1" charset="0"/>
              <a:buNone/>
            </a:pPr>
            <a:endParaRPr kumimoji="1" lang="en-GB" sz="1400">
              <a:solidFill>
                <a:srgbClr val="000000"/>
              </a:solidFill>
              <a:latin typeface="Times" pitchFamily="-1" charset="0"/>
              <a:ea typeface="굴림" pitchFamily="-1" charset="-127"/>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lgn="l" latinLnBrk="1">
              <a:buFont typeface="Times" pitchFamily="-1" charset="0"/>
              <a:buNone/>
            </a:pPr>
            <a:fld id="{17FEBAC3-7B72-403B-B5B2-78FE71057E08}" type="slidenum">
              <a:rPr kumimoji="1" lang="en-GB" sz="1400" smtClean="0">
                <a:solidFill>
                  <a:srgbClr val="000000"/>
                </a:solidFill>
                <a:latin typeface="Times" pitchFamily="-1" charset="0"/>
                <a:ea typeface="굴림" pitchFamily="-1" charset="-127"/>
              </a:rPr>
              <a:pPr algn="l" latinLnBrk="1">
                <a:buFont typeface="Times" pitchFamily="-1" charset="0"/>
                <a:buNone/>
              </a:pPr>
              <a:t>‹#›</a:t>
            </a:fld>
            <a:endParaRPr kumimoji="1" lang="en-GB" sz="1400">
              <a:solidFill>
                <a:srgbClr val="000000"/>
              </a:solidFill>
              <a:latin typeface="Times" pitchFamily="-1" charset="0"/>
              <a:ea typeface="굴림" pitchFamily="-1" charset="-127"/>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xmlns:mv="urn:schemas-microsoft-com:mac:vml" xmlns:mc="http://schemas.openxmlformats.org/markup-compatibility/2006" val="237732384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40"/>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40"/>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2"/>
            <a:ext cx="1733550" cy="617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2"/>
            <a:ext cx="5048250" cy="617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773240"/>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95900" y="1773239"/>
            <a:ext cx="3390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95900" y="4224342"/>
            <a:ext cx="33909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52600" y="1773240"/>
            <a:ext cx="6934200" cy="4751387"/>
          </a:xfrm>
        </p:spPr>
        <p:txBody>
          <a:body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1150432184"/>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74639"/>
            <a:ext cx="47625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773240"/>
            <a:ext cx="6934200" cy="47513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MetOffice PowerPoint"/>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a:ln w="9525">
            <a:noFill/>
            <a:miter lim="800000"/>
            <a:headEnd/>
            <a:tailEnd/>
          </a:ln>
        </p:spPr>
      </p:pic>
      <p:sp>
        <p:nvSpPr>
          <p:cNvPr id="17411" name="Rectangle 3"/>
          <p:cNvSpPr>
            <a:spLocks noGrp="1" noChangeArrowheads="1"/>
          </p:cNvSpPr>
          <p:nvPr>
            <p:ph type="ctrTitle"/>
          </p:nvPr>
        </p:nvSpPr>
        <p:spPr>
          <a:xfrm>
            <a:off x="420688" y="5029200"/>
            <a:ext cx="8494712" cy="838200"/>
          </a:xfrm>
        </p:spPr>
        <p:txBody>
          <a:bodyPr/>
          <a:lstStyle>
            <a:lvl1pPr>
              <a:lnSpc>
                <a:spcPct val="80000"/>
              </a:lnSpc>
              <a:defRPr sz="5200">
                <a:solidFill>
                  <a:schemeClr val="bg1"/>
                </a:solidFill>
              </a:defRPr>
            </a:lvl1pPr>
          </a:lstStyle>
          <a:p>
            <a:r>
              <a:rPr lang="en-US"/>
              <a:t>Click to edit Master title style</a:t>
            </a:r>
          </a:p>
        </p:txBody>
      </p:sp>
      <p:sp>
        <p:nvSpPr>
          <p:cNvPr id="17412" name="Rectangle 4"/>
          <p:cNvSpPr>
            <a:spLocks noGrp="1" noChangeArrowheads="1"/>
          </p:cNvSpPr>
          <p:nvPr>
            <p:ph type="subTitle" idx="1"/>
          </p:nvPr>
        </p:nvSpPr>
        <p:spPr bwMode="auto">
          <a:xfrm>
            <a:off x="420688" y="5791200"/>
            <a:ext cx="8494712" cy="304800"/>
          </a:xfrm>
          <a:prstGeom prst="rect">
            <a:avLst/>
          </a:prstGeom>
          <a:noFill/>
          <a:ln>
            <a:miter lim="800000"/>
            <a:headEnd/>
            <a:tailEnd/>
          </a:ln>
        </p:spPr>
        <p:txBody>
          <a:bodyPr vert="horz" wrap="square" lIns="0" tIns="0" rIns="0" bIns="0" numCol="1" anchor="t" anchorCtr="0" compatLnSpc="1">
            <a:prstTxWarp prst="textNoShape">
              <a:avLst/>
            </a:prstTxWarp>
          </a:bodyPr>
          <a:lstStyle>
            <a:lvl1pPr>
              <a:lnSpc>
                <a:spcPct val="80000"/>
              </a:lnSpc>
              <a:spcBef>
                <a:spcPct val="0"/>
              </a:spcBef>
              <a:defRPr>
                <a:solidFill>
                  <a:schemeClr val="bg1"/>
                </a:solidFill>
              </a:defRPr>
            </a:lvl1pPr>
          </a:lstStyle>
          <a:p>
            <a:r>
              <a:rPr lang="en-US"/>
              <a:t>Click to edit Master subtitle style</a:t>
            </a:r>
          </a:p>
        </p:txBody>
      </p:sp>
      <p:sp>
        <p:nvSpPr>
          <p:cNvPr id="5" name="Rectangle 10"/>
          <p:cNvSpPr>
            <a:spLocks noGrp="1" noChangeArrowheads="1"/>
          </p:cNvSpPr>
          <p:nvPr>
            <p:ph type="ftr" sz="quarter" idx="10"/>
          </p:nvPr>
        </p:nvSpPr>
        <p:spPr/>
        <p:txBody>
          <a:bodyPr/>
          <a:lstStyle>
            <a:lvl1pPr eaLnBrk="0" hangingPunct="0">
              <a:lnSpc>
                <a:spcPts val="1000"/>
              </a:lnSpc>
              <a:spcBef>
                <a:spcPct val="0"/>
              </a:spcBef>
              <a:buFontTx/>
              <a:buNone/>
              <a:defRPr>
                <a:solidFill>
                  <a:srgbClr val="FFFFFF"/>
                </a:solidFill>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40"/>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40"/>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4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2624"/>
            <a:ext cx="2057400" cy="54435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82624"/>
            <a:ext cx="6019800" cy="544353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8638" y="682625"/>
            <a:ext cx="6324600" cy="4572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1"/>
            <a:ext cx="8229600" cy="4525963"/>
          </a:xfrm>
          <a:prstGeom prst="rect">
            <a:avLst/>
          </a:prstGeom>
        </p:spPr>
        <p:txBody>
          <a:bodyPr/>
          <a:lstStyle/>
          <a:p>
            <a:pPr lvl="0"/>
            <a:endParaRPr lang="en-GB" noProof="0" smtClean="0"/>
          </a:p>
        </p:txBody>
      </p:sp>
      <p:sp>
        <p:nvSpPr>
          <p:cNvPr id="4" name="Rectangle 13"/>
          <p:cNvSpPr>
            <a:spLocks noGrp="1" noChangeArrowheads="1"/>
          </p:cNvSpPr>
          <p:nvPr>
            <p:ph type="ftr" sz="quarter" idx="10"/>
          </p:nvPr>
        </p:nvSpPr>
        <p:spPr/>
        <p:txBody>
          <a:bodyPr/>
          <a:lstStyle>
            <a:lvl1pPr>
              <a:lnSpc>
                <a:spcPct val="85000"/>
              </a:lnSpc>
              <a:defRPr>
                <a:ea typeface="ＭＳ Ｐゴシック" pitchFamily="34" charset="-128"/>
              </a:defRPr>
            </a:lvl1pPr>
          </a:lstStyle>
          <a:p>
            <a:pPr>
              <a:defRPr/>
            </a:pPr>
            <a:r>
              <a:rPr lang="en-US"/>
              <a:t>© Crown copyright 2007</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ain content">
    <p:bg>
      <p:bgPr>
        <a:solidFill>
          <a:schemeClr val="tx1"/>
        </a:solidFill>
        <a:effectLst/>
      </p:bgPr>
    </p:bg>
    <p:spTree>
      <p:nvGrpSpPr>
        <p:cNvPr id="1" name=""/>
        <p:cNvGrpSpPr/>
        <p:nvPr/>
      </p:nvGrpSpPr>
      <p:grpSpPr>
        <a:xfrm>
          <a:off x="0" y="0"/>
          <a:ext cx="0" cy="0"/>
          <a:chOff x="0" y="0"/>
          <a:chExt cx="0" cy="0"/>
        </a:xfrm>
      </p:grpSpPr>
      <p:pic>
        <p:nvPicPr>
          <p:cNvPr id="4" name="Picture 4" descr="MO_RGB_whitebackg.jpg"/>
          <p:cNvPicPr>
            <a:picLocks noChangeAspect="1"/>
          </p:cNvPicPr>
          <p:nvPr userDrawn="1"/>
        </p:nvPicPr>
        <p:blipFill>
          <a:blip r:embed="rId2" cstate="print"/>
          <a:srcRect/>
          <a:stretch>
            <a:fillRect/>
          </a:stretch>
        </p:blipFill>
        <p:spPr bwMode="auto">
          <a:xfrm>
            <a:off x="152400" y="133350"/>
            <a:ext cx="1595438" cy="1460500"/>
          </a:xfrm>
          <a:prstGeom prst="rect">
            <a:avLst/>
          </a:prstGeom>
          <a:noFill/>
          <a:ln w="9525">
            <a:noFill/>
            <a:miter lim="800000"/>
            <a:headEnd/>
            <a:tailEnd/>
          </a:ln>
        </p:spPr>
      </p:pic>
      <p:sp>
        <p:nvSpPr>
          <p:cNvPr id="8" name="Rectangle 2"/>
          <p:cNvSpPr>
            <a:spLocks noGrp="1" noChangeArrowheads="1"/>
          </p:cNvSpPr>
          <p:nvPr>
            <p:ph type="ctrTitle"/>
          </p:nvPr>
        </p:nvSpPr>
        <p:spPr>
          <a:xfrm>
            <a:off x="2123728" y="578751"/>
            <a:ext cx="6984776" cy="934656"/>
          </a:xfrm>
          <a:prstGeom prst="rect">
            <a:avLst/>
          </a:prstGeom>
          <a:ln>
            <a:noFill/>
          </a:ln>
        </p:spPr>
        <p:txBody>
          <a:bodyPr anchor="b"/>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US" smtClean="0"/>
              <a:t>Click to edit Master subtitle style</a:t>
            </a:r>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0"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11"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US" smtClean="0"/>
              <a:t>Click to edit Master subtitle style</a:t>
            </a:r>
            <a:endParaRPr lang="en-US" dirty="0"/>
          </a:p>
        </p:txBody>
      </p:sp>
      <p:sp>
        <p:nvSpPr>
          <p:cNvPr id="14" name="Text Placeholder 14"/>
          <p:cNvSpPr>
            <a:spLocks noGrp="1"/>
          </p:cNvSpPr>
          <p:nvPr>
            <p:ph type="body" sz="quarter" idx="10"/>
          </p:nvPr>
        </p:nvSpPr>
        <p:spPr>
          <a:xfrm>
            <a:off x="1619825"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US" smtClean="0"/>
              <a:t>Click to edit Master text styles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1"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US" smtClean="0"/>
              <a:t>Click to edit Master subtitle style</a:t>
            </a:r>
            <a:endParaRPr lang="en-US" dirty="0"/>
          </a:p>
        </p:txBody>
      </p:sp>
      <p:sp>
        <p:nvSpPr>
          <p:cNvPr id="13" name="Text Placeholder 14"/>
          <p:cNvSpPr>
            <a:spLocks noGrp="1"/>
          </p:cNvSpPr>
          <p:nvPr>
            <p:ph type="body" sz="quarter" idx="10"/>
          </p:nvPr>
        </p:nvSpPr>
        <p:spPr>
          <a:xfrm>
            <a:off x="1619825"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sp>
        <p:nvSpPr>
          <p:cNvPr id="10"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a:solidFill>
                  <a:schemeClr val="tx1"/>
                </a:solidFill>
                <a:latin typeface="Arial"/>
                <a:cs typeface="Arial"/>
              </a:defRPr>
            </a:lvl1pPr>
          </a:lstStyle>
          <a:p>
            <a:r>
              <a:rPr lang="en-US" smtClean="0"/>
              <a:t>Click to edit Master subtitle style</a:t>
            </a:r>
            <a:endParaRPr lang="en-US" dirty="0"/>
          </a:p>
        </p:txBody>
      </p:sp>
      <p:sp>
        <p:nvSpPr>
          <p:cNvPr id="13" name="Text Placeholder 14"/>
          <p:cNvSpPr>
            <a:spLocks noGrp="1"/>
          </p:cNvSpPr>
          <p:nvPr>
            <p:ph type="body" sz="quarter" idx="10"/>
          </p:nvPr>
        </p:nvSpPr>
        <p:spPr>
          <a:xfrm>
            <a:off x="1619825" y="2179424"/>
            <a:ext cx="7416675" cy="480053"/>
          </a:xfrm>
          <a:prstGeom prst="rect">
            <a:avLst/>
          </a:prstGeom>
        </p:spPr>
        <p:txBody>
          <a:bodyPr vert="horz"/>
          <a:lstStyle>
            <a:lvl1pPr marL="0" indent="0" algn="l">
              <a:buNone/>
              <a:defRPr sz="1600">
                <a:solidFill>
                  <a:schemeClr val="tx1"/>
                </a:solidFill>
                <a:latin typeface="Arial"/>
                <a:cs typeface="Arial"/>
              </a:defRPr>
            </a:lvl1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baseline="0">
                <a:solidFill>
                  <a:schemeClr val="bg2"/>
                </a:solidFill>
                <a:latin typeface="Arial"/>
                <a:cs typeface="Arial"/>
              </a:defRPr>
            </a:lvl1pPr>
          </a:lstStyle>
          <a:p>
            <a:r>
              <a:rPr lang="en-US" smtClean="0"/>
              <a:t>Click to edit Master subtitle style</a:t>
            </a:r>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ain content">
    <p:bg>
      <p:bgPr>
        <a:solidFill>
          <a:schemeClr val="tx1"/>
        </a:solidFill>
        <a:effectLst/>
      </p:bgPr>
    </p:bg>
    <p:spTree>
      <p:nvGrpSpPr>
        <p:cNvPr id="1" name=""/>
        <p:cNvGrpSpPr/>
        <p:nvPr/>
      </p:nvGrpSpPr>
      <p:grpSpPr>
        <a:xfrm>
          <a:off x="0" y="0"/>
          <a:ext cx="0" cy="0"/>
          <a:chOff x="0" y="0"/>
          <a:chExt cx="0" cy="0"/>
        </a:xfrm>
      </p:grpSpPr>
      <p:pic>
        <p:nvPicPr>
          <p:cNvPr id="4" name="Picture 3" descr="MO_RGB_whitebackg.jpg"/>
          <p:cNvPicPr>
            <a:picLocks noChangeAspect="1"/>
          </p:cNvPicPr>
          <p:nvPr userDrawn="1"/>
        </p:nvPicPr>
        <p:blipFill>
          <a:blip r:embed="rId2" cstate="print"/>
          <a:srcRect/>
          <a:stretch>
            <a:fillRect/>
          </a:stretch>
        </p:blipFill>
        <p:spPr bwMode="auto">
          <a:xfrm>
            <a:off x="107950" y="141288"/>
            <a:ext cx="1219200" cy="1487487"/>
          </a:xfrm>
          <a:prstGeom prst="rect">
            <a:avLst/>
          </a:prstGeom>
          <a:noFill/>
          <a:ln w="9525">
            <a:noFill/>
            <a:miter lim="800000"/>
            <a:headEnd/>
            <a:tailEnd/>
          </a:ln>
        </p:spPr>
      </p:pic>
      <p:sp>
        <p:nvSpPr>
          <p:cNvPr id="8"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US" smtClean="0"/>
              <a:t>Click to edit Master title style</a:t>
            </a:r>
            <a:endParaRPr lang="en-US" dirty="0"/>
          </a:p>
        </p:txBody>
      </p:sp>
      <p:sp>
        <p:nvSpPr>
          <p:cNvPr id="9"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baseline="0">
                <a:solidFill>
                  <a:schemeClr val="bg2"/>
                </a:solidFill>
                <a:latin typeface="Arial"/>
                <a:cs typeface="Arial"/>
              </a:defRPr>
            </a:lvl1pPr>
          </a:lstStyle>
          <a:p>
            <a:r>
              <a:rPr lang="en-US" smtClean="0"/>
              <a:t>Click to edit Master subtitle style</a:t>
            </a:r>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US" smtClean="0"/>
              <a:t>Click to edit Master title style</a:t>
            </a:r>
            <a:endParaRPr lang="en-US" dirty="0"/>
          </a:p>
        </p:txBody>
      </p:sp>
      <p:sp>
        <p:nvSpPr>
          <p:cNvPr id="5"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baseline="0">
                <a:solidFill>
                  <a:schemeClr val="tx1"/>
                </a:solidFill>
                <a:latin typeface="Arial"/>
                <a:cs typeface="Arial"/>
              </a:defRPr>
            </a:lvl1pPr>
          </a:lstStyle>
          <a:p>
            <a:r>
              <a:rPr lang="en-US" smtClean="0"/>
              <a:t>Click to edit Master subtitle style</a:t>
            </a:r>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619672" y="333736"/>
            <a:ext cx="7416824" cy="1246208"/>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
        <p:nvSpPr>
          <p:cNvPr id="6" name="Rectangle 3"/>
          <p:cNvSpPr>
            <a:spLocks noGrp="1" noChangeArrowheads="1"/>
          </p:cNvSpPr>
          <p:nvPr>
            <p:ph type="subTitle" idx="1"/>
          </p:nvPr>
        </p:nvSpPr>
        <p:spPr>
          <a:xfrm>
            <a:off x="1619672" y="1616981"/>
            <a:ext cx="7416824" cy="672075"/>
          </a:xfrm>
          <a:prstGeom prst="rect">
            <a:avLst/>
          </a:prstGeom>
        </p:spPr>
        <p:txBody>
          <a:bodyPr/>
          <a:lstStyle>
            <a:lvl1pPr marL="0" indent="0" algn="l">
              <a:buFontTx/>
              <a:buNone/>
              <a:defRPr sz="2000" baseline="0">
                <a:solidFill>
                  <a:srgbClr val="FFFFFF"/>
                </a:solidFill>
                <a:latin typeface="Arial"/>
                <a:cs typeface="Arial"/>
              </a:defRPr>
            </a:lvl1pPr>
          </a:lstStyle>
          <a:p>
            <a:r>
              <a:rPr lang="en-US" smtClean="0"/>
              <a:t>Click to edit Master subtitle style</a:t>
            </a:r>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79512" y="1940115"/>
            <a:ext cx="7416824" cy="233936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79512" y="1940115"/>
            <a:ext cx="7416824" cy="2339360"/>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US"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8"/>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3"/>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5"/>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2377323842"/>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3"/>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5"/>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1841968266"/>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3"/>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5"/>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4024876333"/>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7" y="2276477"/>
            <a:ext cx="6840413"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657486476"/>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6"/>
          <p:cNvSpPr>
            <a:spLocks noGrp="1"/>
          </p:cNvSpPr>
          <p:nvPr>
            <p:ph type="body" sz="quarter" idx="11"/>
          </p:nvPr>
        </p:nvSpPr>
        <p:spPr>
          <a:xfrm>
            <a:off x="565212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737822819"/>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able Placeholder 2"/>
          <p:cNvSpPr>
            <a:spLocks noGrp="1"/>
          </p:cNvSpPr>
          <p:nvPr>
            <p:ph type="tbl" sz="quarter" idx="11"/>
          </p:nvPr>
        </p:nvSpPr>
        <p:spPr>
          <a:xfrm>
            <a:off x="5923900" y="2636915"/>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1140115696"/>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Picture Placeholder 3"/>
          <p:cNvSpPr>
            <a:spLocks noGrp="1"/>
          </p:cNvSpPr>
          <p:nvPr>
            <p:ph type="pic" sz="quarter" idx="12"/>
          </p:nvPr>
        </p:nvSpPr>
        <p:spPr>
          <a:xfrm>
            <a:off x="5923358" y="2636913"/>
            <a:ext cx="2769398" cy="3671739"/>
          </a:xfrm>
          <a:prstGeom prst="rect">
            <a:avLst/>
          </a:prstGeom>
        </p:spPr>
        <p:txBody>
          <a:bodyPr vert="horz"/>
          <a:lstStyle/>
          <a:p>
            <a:endParaRPr lang="en-US"/>
          </a:p>
        </p:txBody>
      </p:sp>
    </p:spTree>
    <p:extLst>
      <p:ext uri="{BB962C8B-B14F-4D97-AF65-F5344CB8AC3E}">
        <p14:creationId xmlns="" xmlns:p14="http://schemas.microsoft.com/office/powerpoint/2010/main" val="598930846"/>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_One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7" y="2276477"/>
            <a:ext cx="6840413"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2791753578"/>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lt_Two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ext Placeholder 6"/>
          <p:cNvSpPr>
            <a:spLocks noGrp="1"/>
          </p:cNvSpPr>
          <p:nvPr>
            <p:ph type="body" sz="quarter" idx="11"/>
          </p:nvPr>
        </p:nvSpPr>
        <p:spPr>
          <a:xfrm>
            <a:off x="565212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lt_Text &amp; Tab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able Placeholder 2"/>
          <p:cNvSpPr>
            <a:spLocks noGrp="1"/>
          </p:cNvSpPr>
          <p:nvPr>
            <p:ph type="tbl" sz="quarter" idx="11"/>
          </p:nvPr>
        </p:nvSpPr>
        <p:spPr>
          <a:xfrm>
            <a:off x="5923900" y="2636915"/>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t_Text &amp; Pictur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Picture Placeholder 3"/>
          <p:cNvSpPr>
            <a:spLocks noGrp="1"/>
          </p:cNvSpPr>
          <p:nvPr>
            <p:ph type="pic" sz="quarter" idx="12"/>
          </p:nvPr>
        </p:nvSpPr>
        <p:spPr>
          <a:xfrm>
            <a:off x="5923358" y="2636913"/>
            <a:ext cx="2769398" cy="3671739"/>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1150432184"/>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91868055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 xmlns:p14="http://schemas.microsoft.com/office/powerpoint/2010/main" val="1303530305"/>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 xmlns:p14="http://schemas.microsoft.com/office/powerpoint/2010/main" val="539442524"/>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8"/>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3"/>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5"/>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2377323842"/>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3"/>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5"/>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1841968266"/>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3"/>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5"/>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4024876333"/>
      </p:ext>
    </p:extLst>
  </p:cSld>
  <p:clrMapOvr>
    <a:masterClrMapping/>
  </p:clrMapOv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7" y="2276477"/>
            <a:ext cx="6840413"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657486476"/>
      </p:ext>
    </p:extLst>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ext Placeholder 6"/>
          <p:cNvSpPr>
            <a:spLocks noGrp="1"/>
          </p:cNvSpPr>
          <p:nvPr>
            <p:ph type="body" sz="quarter" idx="11"/>
          </p:nvPr>
        </p:nvSpPr>
        <p:spPr>
          <a:xfrm>
            <a:off x="565212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7378228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able Placeholder 2"/>
          <p:cNvSpPr>
            <a:spLocks noGrp="1"/>
          </p:cNvSpPr>
          <p:nvPr>
            <p:ph type="tbl" sz="quarter" idx="11"/>
          </p:nvPr>
        </p:nvSpPr>
        <p:spPr>
          <a:xfrm>
            <a:off x="5923900" y="2636915"/>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1140115696"/>
      </p:ext>
    </p:extLst>
  </p:cSld>
  <p:clrMapOvr>
    <a:masterClrMapping/>
  </p:clrMapOv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
        <p:nvSpPr>
          <p:cNvPr id="7"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Picture Placeholder 3"/>
          <p:cNvSpPr>
            <a:spLocks noGrp="1"/>
          </p:cNvSpPr>
          <p:nvPr>
            <p:ph type="pic" sz="quarter" idx="12"/>
          </p:nvPr>
        </p:nvSpPr>
        <p:spPr>
          <a:xfrm>
            <a:off x="5923358" y="2636913"/>
            <a:ext cx="2769398" cy="3671739"/>
          </a:xfrm>
          <a:prstGeom prst="rect">
            <a:avLst/>
          </a:prstGeom>
        </p:spPr>
        <p:txBody>
          <a:bodyPr vert="horz"/>
          <a:lstStyle/>
          <a:p>
            <a:endParaRPr lang="en-US"/>
          </a:p>
        </p:txBody>
      </p:sp>
    </p:spTree>
    <p:extLst>
      <p:ext uri="{BB962C8B-B14F-4D97-AF65-F5344CB8AC3E}">
        <p14:creationId xmlns="" xmlns:p14="http://schemas.microsoft.com/office/powerpoint/2010/main" val="598930846"/>
      </p:ext>
    </p:extLst>
  </p:cSld>
  <p:clrMapOvr>
    <a:masterClrMapping/>
  </p:clrMapOv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t_One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7" y="2276477"/>
            <a:ext cx="6840413"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2791753578"/>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lt_Two Column 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ext Placeholder 6"/>
          <p:cNvSpPr>
            <a:spLocks noGrp="1"/>
          </p:cNvSpPr>
          <p:nvPr>
            <p:ph type="body" sz="quarter" idx="11"/>
          </p:nvPr>
        </p:nvSpPr>
        <p:spPr>
          <a:xfrm>
            <a:off x="565212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lt_Text &amp; Tab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able Placeholder 2"/>
          <p:cNvSpPr>
            <a:spLocks noGrp="1"/>
          </p:cNvSpPr>
          <p:nvPr>
            <p:ph type="tbl" sz="quarter" idx="11"/>
          </p:nvPr>
        </p:nvSpPr>
        <p:spPr>
          <a:xfrm>
            <a:off x="5923900" y="2636915"/>
            <a:ext cx="2768808" cy="3672012"/>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t_Text &amp; Pictur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 (alt)</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pic>
        <p:nvPicPr>
          <p:cNvPr id="4" name="Picture 3" descr="MO_RGB_whitebackg.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52113" y="133756"/>
            <a:ext cx="1595101" cy="1459519"/>
          </a:xfrm>
          <a:prstGeom prst="rect">
            <a:avLst/>
          </a:prstGeom>
        </p:spPr>
      </p:pic>
      <p:sp>
        <p:nvSpPr>
          <p:cNvPr id="5" name="Text Placeholder 6"/>
          <p:cNvSpPr>
            <a:spLocks noGrp="1"/>
          </p:cNvSpPr>
          <p:nvPr>
            <p:ph type="body" sz="quarter" idx="10"/>
          </p:nvPr>
        </p:nvSpPr>
        <p:spPr>
          <a:xfrm>
            <a:off x="2124076" y="2276477"/>
            <a:ext cx="3312021" cy="4392887"/>
          </a:xfrm>
          <a:prstGeom prst="rect">
            <a:avLst/>
          </a:prstGeom>
        </p:spPr>
        <p:txBody>
          <a:bodyPr vert="horz"/>
          <a:lstStyle>
            <a:lvl1pPr>
              <a:spcAft>
                <a:spcPts val="408"/>
              </a:spcAft>
              <a:defRPr/>
            </a:lvl1pPr>
            <a:lvl2pPr>
              <a:spcAft>
                <a:spcPts val="408"/>
              </a:spcAft>
              <a:defRPr/>
            </a:lvl2pPr>
            <a:lvl3pPr>
              <a:spcAft>
                <a:spcPts val="408"/>
              </a:spcAft>
              <a:defRPr sz="1600"/>
            </a:lvl3pPr>
            <a:lvl4pPr>
              <a:spcAft>
                <a:spcPts val="408"/>
              </a:spcAft>
              <a:defRPr sz="1600"/>
            </a:lvl4pPr>
            <a:lvl5pPr>
              <a:spcAft>
                <a:spcPts val="408"/>
              </a:spcAft>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Picture Placeholder 3"/>
          <p:cNvSpPr>
            <a:spLocks noGrp="1"/>
          </p:cNvSpPr>
          <p:nvPr>
            <p:ph type="pic" sz="quarter" idx="12"/>
          </p:nvPr>
        </p:nvSpPr>
        <p:spPr>
          <a:xfrm>
            <a:off x="5923358" y="2636913"/>
            <a:ext cx="2769398" cy="3671739"/>
          </a:xfrm>
          <a:prstGeom prst="rect">
            <a:avLst/>
          </a:prstGeom>
        </p:spPr>
        <p:txBody>
          <a:bodyPr vert="horz"/>
          <a:lstStyle/>
          <a:p>
            <a:endParaRPr lang="en-US"/>
          </a:p>
        </p:txBody>
      </p:sp>
    </p:spTree>
    <p:extLst>
      <p:ext uri="{BB962C8B-B14F-4D97-AF65-F5344CB8AC3E}">
        <p14:creationId xmlns="" xmlns:p14="http://schemas.microsoft.com/office/powerpoint/2010/main" val="858238274"/>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1"/>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3"/>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1150432184"/>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918680558"/>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 xmlns:p14="http://schemas.microsoft.com/office/powerpoint/2010/main" val="1303530305"/>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 xmlns:p14="http://schemas.microsoft.com/office/powerpoint/2010/main" val="53944252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752600" y="1773240"/>
            <a:ext cx="6934200" cy="4751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xfrm>
            <a:off x="323850" y="6553200"/>
            <a:ext cx="2895600" cy="228600"/>
          </a:xfrm>
          <a:prstGeom prst="rect">
            <a:avLst/>
          </a:prstGeom>
          <a:ln/>
        </p:spPr>
        <p:txBody>
          <a:bodyPr/>
          <a:lstStyle>
            <a:lvl1pPr>
              <a:defRPr/>
            </a:lvl1pPr>
          </a:lstStyle>
          <a:p>
            <a:pPr>
              <a:defRPr/>
            </a:pPr>
            <a:r>
              <a:rPr lang="en-GB" dirty="0"/>
              <a:t>© Crown copyright   Met Office</a:t>
            </a:r>
            <a:endParaRPr lang="en-GB" sz="1400" dirty="0">
              <a:latin typeface="Times" pitchFamily="18" charset="0"/>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1"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3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34"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3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37"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8"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9" name="PlaceHolder 1"/>
          <p:cNvSpPr>
            <a:spLocks noGrp="1"/>
          </p:cNvSpPr>
          <p:nvPr>
            <p:ph type="subTitle"/>
          </p:nvPr>
        </p:nvSpPr>
        <p:spPr>
          <a:xfrm>
            <a:off x="324000" y="4979880"/>
            <a:ext cx="8621280" cy="3936240"/>
          </a:xfrm>
          <a:prstGeom prst="rect">
            <a:avLst/>
          </a:prstGeom>
        </p:spPr>
        <p:txBody>
          <a:bodyPr lIns="0" tIns="0" rIns="0" bIns="0" anchor="ctr"/>
          <a:lstStyle/>
          <a:p>
            <a:pPr algn="ctr"/>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4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43"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4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24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324000" y="4979880"/>
            <a:ext cx="8621280" cy="848880"/>
          </a:xfrm>
          <a:prstGeom prst="rect">
            <a:avLst/>
          </a:prstGeom>
        </p:spPr>
        <p:txBody>
          <a:bodyPr lIns="0" tIns="0" rIns="0" bIns="0" anchor="ctr"/>
          <a:lstStyle/>
          <a:p>
            <a:pPr algn="ctr"/>
            <a:endParaRPr/>
          </a:p>
        </p:txBody>
      </p:sp>
      <p:sp>
        <p:nvSpPr>
          <p:cNvPr id="24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5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5" Type="http://schemas.openxmlformats.org/officeDocument/2006/relationships/image" Target="../media/image5.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0.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9.jpeg"/><Relationship Id="rId5" Type="http://schemas.openxmlformats.org/officeDocument/2006/relationships/slideLayout" Target="../slideLayouts/slideLayout55.xml"/><Relationship Id="rId10"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20.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9.jpeg"/><Relationship Id="rId2" Type="http://schemas.openxmlformats.org/officeDocument/2006/relationships/slideLayout" Target="../slideLayouts/slideLayout61.xml"/><Relationship Id="rId16" Type="http://schemas.openxmlformats.org/officeDocument/2006/relationships/theme" Target="../theme/theme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19.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20.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image" Target="../media/image8.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0.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2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0.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image" Target="../media/image9.jpe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9.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2051" name="Rectangle 3"/>
          <p:cNvSpPr>
            <a:spLocks noGrp="1" noChangeArrowheads="1"/>
          </p:cNvSpPr>
          <p:nvPr>
            <p:ph type="body" idx="1"/>
          </p:nvPr>
        </p:nvSpPr>
        <p:spPr bwMode="auto">
          <a:xfrm>
            <a:off x="1752600" y="1773240"/>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28004"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lvl1pPr>
          </a:lstStyle>
          <a:p>
            <a:pPr>
              <a:defRPr/>
            </a:pPr>
            <a:r>
              <a:rPr lang="en-GB" dirty="0"/>
              <a:t>© Crown copyright   Met Office</a:t>
            </a:r>
            <a:endParaRPr lang="en-GB" sz="1400" dirty="0">
              <a:latin typeface="Times" pitchFamily="18" charset="0"/>
            </a:endParaRPr>
          </a:p>
        </p:txBody>
      </p:sp>
    </p:spTree>
  </p:cSld>
  <p:clrMap bg1="dk2" tx1="lt1" bg2="dk1" tx2="lt2" accent1="accent1" accent2="accent2" accent3="accent3" accent4="accent4" accent5="accent5" accent6="accent6" hlink="hlink" folHlink="folHlink"/>
  <p:sldLayoutIdLst>
    <p:sldLayoutId id="2147483851"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hf sldNum="0" hdr="0" dt="0"/>
  <p:txStyles>
    <p:titleStyle>
      <a:lvl1pPr algn="l" rtl="0" eaLnBrk="0" fontAlgn="base" hangingPunct="0">
        <a:lnSpc>
          <a:spcPct val="85000"/>
        </a:lnSpc>
        <a:spcBef>
          <a:spcPct val="0"/>
        </a:spcBef>
        <a:spcAft>
          <a:spcPct val="0"/>
        </a:spcAft>
        <a:defRPr sz="4000">
          <a:solidFill>
            <a:schemeClr val="tx2"/>
          </a:solidFill>
          <a:latin typeface="+mj-lt"/>
          <a:ea typeface="+mj-ea"/>
          <a:cs typeface="+mj-cs"/>
        </a:defRPr>
      </a:lvl1pPr>
      <a:lvl2pPr algn="l" rtl="0" eaLnBrk="0" fontAlgn="base" hangingPunct="0">
        <a:lnSpc>
          <a:spcPct val="85000"/>
        </a:lnSpc>
        <a:spcBef>
          <a:spcPct val="0"/>
        </a:spcBef>
        <a:spcAft>
          <a:spcPct val="0"/>
        </a:spcAft>
        <a:defRPr sz="4000">
          <a:solidFill>
            <a:schemeClr val="tx2"/>
          </a:solidFill>
          <a:latin typeface="Arial" charset="0"/>
        </a:defRPr>
      </a:lvl2pPr>
      <a:lvl3pPr algn="l" rtl="0" eaLnBrk="0" fontAlgn="base" hangingPunct="0">
        <a:lnSpc>
          <a:spcPct val="85000"/>
        </a:lnSpc>
        <a:spcBef>
          <a:spcPct val="0"/>
        </a:spcBef>
        <a:spcAft>
          <a:spcPct val="0"/>
        </a:spcAft>
        <a:defRPr sz="4000">
          <a:solidFill>
            <a:schemeClr val="tx2"/>
          </a:solidFill>
          <a:latin typeface="Arial" charset="0"/>
        </a:defRPr>
      </a:lvl3pPr>
      <a:lvl4pPr algn="l" rtl="0" eaLnBrk="0" fontAlgn="base" hangingPunct="0">
        <a:lnSpc>
          <a:spcPct val="85000"/>
        </a:lnSpc>
        <a:spcBef>
          <a:spcPct val="0"/>
        </a:spcBef>
        <a:spcAft>
          <a:spcPct val="0"/>
        </a:spcAft>
        <a:defRPr sz="4000">
          <a:solidFill>
            <a:schemeClr val="tx2"/>
          </a:solidFill>
          <a:latin typeface="Arial" charset="0"/>
        </a:defRPr>
      </a:lvl4pPr>
      <a:lvl5pPr algn="l" rtl="0" eaLnBrk="0" fontAlgn="base" hangingPunct="0">
        <a:lnSpc>
          <a:spcPct val="85000"/>
        </a:lnSpc>
        <a:spcBef>
          <a:spcPct val="0"/>
        </a:spcBef>
        <a:spcAft>
          <a:spcPct val="0"/>
        </a:spcAft>
        <a:defRPr sz="4000">
          <a:solidFill>
            <a:schemeClr val="tx2"/>
          </a:solidFill>
          <a:latin typeface="Arial" charset="0"/>
        </a:defRPr>
      </a:lvl5pPr>
      <a:lvl6pPr marL="457200" algn="l" rtl="0" fontAlgn="base">
        <a:lnSpc>
          <a:spcPct val="85000"/>
        </a:lnSpc>
        <a:spcBef>
          <a:spcPct val="0"/>
        </a:spcBef>
        <a:spcAft>
          <a:spcPct val="0"/>
        </a:spcAft>
        <a:defRPr sz="4000">
          <a:solidFill>
            <a:schemeClr val="tx2"/>
          </a:solidFill>
          <a:latin typeface="Arial" charset="0"/>
        </a:defRPr>
      </a:lvl6pPr>
      <a:lvl7pPr marL="914400" algn="l" rtl="0" fontAlgn="base">
        <a:lnSpc>
          <a:spcPct val="85000"/>
        </a:lnSpc>
        <a:spcBef>
          <a:spcPct val="0"/>
        </a:spcBef>
        <a:spcAft>
          <a:spcPct val="0"/>
        </a:spcAft>
        <a:defRPr sz="4000">
          <a:solidFill>
            <a:schemeClr val="tx2"/>
          </a:solidFill>
          <a:latin typeface="Arial" charset="0"/>
        </a:defRPr>
      </a:lvl7pPr>
      <a:lvl8pPr marL="1371600" algn="l" rtl="0" fontAlgn="base">
        <a:lnSpc>
          <a:spcPct val="85000"/>
        </a:lnSpc>
        <a:spcBef>
          <a:spcPct val="0"/>
        </a:spcBef>
        <a:spcAft>
          <a:spcPct val="0"/>
        </a:spcAft>
        <a:defRPr sz="4000">
          <a:solidFill>
            <a:schemeClr val="tx2"/>
          </a:solidFill>
          <a:latin typeface="Arial" charset="0"/>
        </a:defRPr>
      </a:lvl8pPr>
      <a:lvl9pPr marL="1828800" algn="l" rtl="0" fontAlgn="base">
        <a:lnSpc>
          <a:spcPct val="85000"/>
        </a:lnSpc>
        <a:spcBef>
          <a:spcPct val="0"/>
        </a:spcBef>
        <a:spcAft>
          <a:spcPct val="0"/>
        </a:spcAft>
        <a:defRPr sz="4000">
          <a:solidFill>
            <a:schemeClr val="tx2"/>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chemeClr val="tx1"/>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chemeClr val="tx1"/>
          </a:solidFill>
          <a:latin typeface="+mn-lt"/>
        </a:defRPr>
      </a:lvl2pPr>
      <a:lvl3pPr marL="987425" indent="-184150" algn="l" rtl="0" eaLnBrk="0" fontAlgn="base" hangingPunct="0">
        <a:lnSpc>
          <a:spcPct val="90000"/>
        </a:lnSpc>
        <a:spcBef>
          <a:spcPct val="35000"/>
        </a:spcBef>
        <a:spcAft>
          <a:spcPct val="35000"/>
        </a:spcAft>
        <a:buChar char="•"/>
        <a:defRPr sz="2000">
          <a:solidFill>
            <a:schemeClr val="tx1"/>
          </a:solidFill>
          <a:latin typeface="+mn-lt"/>
        </a:defRPr>
      </a:lvl3pPr>
      <a:lvl4pPr marL="1349375" indent="-182563" algn="l" rtl="0" eaLnBrk="0" fontAlgn="base" hangingPunct="0">
        <a:lnSpc>
          <a:spcPct val="90000"/>
        </a:lnSpc>
        <a:spcBef>
          <a:spcPct val="35000"/>
        </a:spcBef>
        <a:spcAft>
          <a:spcPct val="35000"/>
        </a:spcAft>
        <a:buChar char="•"/>
        <a:defRPr sz="2000">
          <a:solidFill>
            <a:schemeClr val="tx1"/>
          </a:solidFill>
          <a:latin typeface="+mn-lt"/>
        </a:defRPr>
      </a:lvl4pPr>
      <a:lvl5pPr marL="1698625" indent="-169863" algn="l" rtl="0" eaLnBrk="0" fontAlgn="base" hangingPunct="0">
        <a:lnSpc>
          <a:spcPct val="90000"/>
        </a:lnSpc>
        <a:spcBef>
          <a:spcPct val="35000"/>
        </a:spcBef>
        <a:spcAft>
          <a:spcPct val="35000"/>
        </a:spcAft>
        <a:buChar char="•"/>
        <a:defRPr sz="2000">
          <a:solidFill>
            <a:schemeClr val="tx1"/>
          </a:solidFill>
          <a:latin typeface="+mn-lt"/>
        </a:defRPr>
      </a:lvl5pPr>
      <a:lvl6pPr marL="2155825" indent="-169863" algn="l" rtl="0" fontAlgn="base">
        <a:lnSpc>
          <a:spcPct val="90000"/>
        </a:lnSpc>
        <a:spcBef>
          <a:spcPct val="35000"/>
        </a:spcBef>
        <a:spcAft>
          <a:spcPct val="35000"/>
        </a:spcAft>
        <a:buChar char="•"/>
        <a:defRPr sz="2000">
          <a:solidFill>
            <a:schemeClr val="tx1"/>
          </a:solidFill>
          <a:latin typeface="+mn-lt"/>
        </a:defRPr>
      </a:lvl6pPr>
      <a:lvl7pPr marL="2613025" indent="-169863" algn="l" rtl="0" fontAlgn="base">
        <a:lnSpc>
          <a:spcPct val="90000"/>
        </a:lnSpc>
        <a:spcBef>
          <a:spcPct val="35000"/>
        </a:spcBef>
        <a:spcAft>
          <a:spcPct val="35000"/>
        </a:spcAft>
        <a:buChar char="•"/>
        <a:defRPr sz="2000">
          <a:solidFill>
            <a:schemeClr val="tx1"/>
          </a:solidFill>
          <a:latin typeface="+mn-lt"/>
        </a:defRPr>
      </a:lvl7pPr>
      <a:lvl8pPr marL="3070225" indent="-169863" algn="l" rtl="0" fontAlgn="base">
        <a:lnSpc>
          <a:spcPct val="90000"/>
        </a:lnSpc>
        <a:spcBef>
          <a:spcPct val="35000"/>
        </a:spcBef>
        <a:spcAft>
          <a:spcPct val="35000"/>
        </a:spcAft>
        <a:buChar char="•"/>
        <a:defRPr sz="2000">
          <a:solidFill>
            <a:schemeClr val="tx1"/>
          </a:solidFill>
          <a:latin typeface="+mn-lt"/>
        </a:defRPr>
      </a:lvl8pPr>
      <a:lvl9pPr marL="3527425" indent="-169863" algn="l" rtl="0" fontAlgn="base">
        <a:lnSpc>
          <a:spcPct val="90000"/>
        </a:lnSpc>
        <a:spcBef>
          <a:spcPct val="35000"/>
        </a:spcBef>
        <a:spcAft>
          <a:spcPct val="3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23850" y="6551613"/>
            <a:ext cx="2894013" cy="230187"/>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latin typeface="Arial"/>
                <a:ea typeface="ＭＳ Ｐゴシック" pitchFamily="34" charset="-128"/>
                <a:cs typeface="Arial" pitchFamily="34" charset="0"/>
              </a:rPr>
              <a:t>© Crown copyright   Met Office</a:t>
            </a:r>
            <a:endParaRPr lang="en-GB" dirty="0">
              <a:solidFill>
                <a:srgbClr val="000000"/>
              </a:solidFill>
              <a:latin typeface="Arial"/>
              <a:ea typeface="ＭＳ Ｐゴシック" pitchFamily="34"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Lst>
  <p:transition/>
  <p:txStyles>
    <p:titleStyle>
      <a:lvl1pPr algn="l" rtl="0" eaLnBrk="0" fontAlgn="base" hangingPunct="0">
        <a:spcBef>
          <a:spcPct val="0"/>
        </a:spcBef>
        <a:spcAft>
          <a:spcPct val="0"/>
        </a:spcAft>
        <a:defRPr sz="4000" kern="12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110" charset="0"/>
        <a:buChar char="•"/>
        <a:defRPr sz="24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110"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3075" name="Rectangle 3"/>
          <p:cNvSpPr>
            <a:spLocks noGrp="1" noChangeArrowheads="1"/>
          </p:cNvSpPr>
          <p:nvPr>
            <p:ph type="body" idx="1"/>
          </p:nvPr>
        </p:nvSpPr>
        <p:spPr bwMode="auto">
          <a:xfrm>
            <a:off x="1752600" y="1773240"/>
            <a:ext cx="6934200" cy="475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36196"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defRPr>
            </a:lvl1pPr>
          </a:lstStyle>
          <a:p>
            <a:pPr>
              <a:defRPr/>
            </a:pPr>
            <a:r>
              <a:rPr lang="en-GB" dirty="0"/>
              <a:t>© Crown copyright   Met Office</a:t>
            </a:r>
            <a:endParaRPr lang="en-GB" sz="1400" dirty="0">
              <a:latin typeface="Times" pitchFamily="18" charset="0"/>
            </a:endParaRPr>
          </a:p>
        </p:txBody>
      </p:sp>
    </p:spTree>
  </p:cSld>
  <p:clrMap bg1="dk2" tx1="lt1" bg2="dk1"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2" r:id="rId13"/>
    <p:sldLayoutId id="2147483923" r:id="rId14"/>
  </p:sldLayoutIdLst>
  <p:transition/>
  <p:hf sldNum="0" hdr="0" dt="0"/>
  <p:txStyles>
    <p:titleStyle>
      <a:lvl1pPr algn="l" rtl="0" eaLnBrk="0" fontAlgn="base" hangingPunct="0">
        <a:lnSpc>
          <a:spcPct val="85000"/>
        </a:lnSpc>
        <a:spcBef>
          <a:spcPct val="0"/>
        </a:spcBef>
        <a:spcAft>
          <a:spcPct val="0"/>
        </a:spcAft>
        <a:defRPr sz="4000">
          <a:solidFill>
            <a:schemeClr val="bg1"/>
          </a:solidFill>
          <a:latin typeface="+mj-lt"/>
          <a:ea typeface="+mj-ea"/>
          <a:cs typeface="+mj-cs"/>
        </a:defRPr>
      </a:lvl1pPr>
      <a:lvl2pPr algn="l" rtl="0" eaLnBrk="0" fontAlgn="base" hangingPunct="0">
        <a:lnSpc>
          <a:spcPct val="85000"/>
        </a:lnSpc>
        <a:spcBef>
          <a:spcPct val="0"/>
        </a:spcBef>
        <a:spcAft>
          <a:spcPct val="0"/>
        </a:spcAft>
        <a:defRPr sz="4000">
          <a:solidFill>
            <a:schemeClr val="bg1"/>
          </a:solidFill>
          <a:latin typeface="Arial" charset="0"/>
        </a:defRPr>
      </a:lvl2pPr>
      <a:lvl3pPr algn="l" rtl="0" eaLnBrk="0" fontAlgn="base" hangingPunct="0">
        <a:lnSpc>
          <a:spcPct val="85000"/>
        </a:lnSpc>
        <a:spcBef>
          <a:spcPct val="0"/>
        </a:spcBef>
        <a:spcAft>
          <a:spcPct val="0"/>
        </a:spcAft>
        <a:defRPr sz="4000">
          <a:solidFill>
            <a:schemeClr val="bg1"/>
          </a:solidFill>
          <a:latin typeface="Arial" charset="0"/>
        </a:defRPr>
      </a:lvl3pPr>
      <a:lvl4pPr algn="l" rtl="0" eaLnBrk="0" fontAlgn="base" hangingPunct="0">
        <a:lnSpc>
          <a:spcPct val="85000"/>
        </a:lnSpc>
        <a:spcBef>
          <a:spcPct val="0"/>
        </a:spcBef>
        <a:spcAft>
          <a:spcPct val="0"/>
        </a:spcAft>
        <a:defRPr sz="4000">
          <a:solidFill>
            <a:schemeClr val="bg1"/>
          </a:solidFill>
          <a:latin typeface="Arial" charset="0"/>
        </a:defRPr>
      </a:lvl4pPr>
      <a:lvl5pPr algn="l" rtl="0" eaLnBrk="0" fontAlgn="base" hangingPunct="0">
        <a:lnSpc>
          <a:spcPct val="85000"/>
        </a:lnSpc>
        <a:spcBef>
          <a:spcPct val="0"/>
        </a:spcBef>
        <a:spcAft>
          <a:spcPct val="0"/>
        </a:spcAft>
        <a:defRPr sz="4000">
          <a:solidFill>
            <a:schemeClr val="bg1"/>
          </a:solidFill>
          <a:latin typeface="Arial" charset="0"/>
        </a:defRPr>
      </a:lvl5pPr>
      <a:lvl6pPr marL="457200" algn="l" rtl="0" fontAlgn="base">
        <a:lnSpc>
          <a:spcPct val="85000"/>
        </a:lnSpc>
        <a:spcBef>
          <a:spcPct val="0"/>
        </a:spcBef>
        <a:spcAft>
          <a:spcPct val="0"/>
        </a:spcAft>
        <a:defRPr sz="4000">
          <a:solidFill>
            <a:schemeClr val="bg1"/>
          </a:solidFill>
          <a:latin typeface="Arial" charset="0"/>
        </a:defRPr>
      </a:lvl6pPr>
      <a:lvl7pPr marL="914400" algn="l" rtl="0" fontAlgn="base">
        <a:lnSpc>
          <a:spcPct val="85000"/>
        </a:lnSpc>
        <a:spcBef>
          <a:spcPct val="0"/>
        </a:spcBef>
        <a:spcAft>
          <a:spcPct val="0"/>
        </a:spcAft>
        <a:defRPr sz="4000">
          <a:solidFill>
            <a:schemeClr val="bg1"/>
          </a:solidFill>
          <a:latin typeface="Arial" charset="0"/>
        </a:defRPr>
      </a:lvl7pPr>
      <a:lvl8pPr marL="1371600" algn="l" rtl="0" fontAlgn="base">
        <a:lnSpc>
          <a:spcPct val="85000"/>
        </a:lnSpc>
        <a:spcBef>
          <a:spcPct val="0"/>
        </a:spcBef>
        <a:spcAft>
          <a:spcPct val="0"/>
        </a:spcAft>
        <a:defRPr sz="4000">
          <a:solidFill>
            <a:schemeClr val="bg1"/>
          </a:solidFill>
          <a:latin typeface="Arial" charset="0"/>
        </a:defRPr>
      </a:lvl8pPr>
      <a:lvl9pPr marL="1828800" algn="l" rtl="0" fontAlgn="base">
        <a:lnSpc>
          <a:spcPct val="85000"/>
        </a:lnSpc>
        <a:spcBef>
          <a:spcPct val="0"/>
        </a:spcBef>
        <a:spcAft>
          <a:spcPct val="0"/>
        </a:spcAft>
        <a:defRPr sz="4000">
          <a:solidFill>
            <a:schemeClr val="bg1"/>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chemeClr val="bg1"/>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chemeClr val="bg1"/>
          </a:solidFill>
          <a:latin typeface="+mn-lt"/>
        </a:defRPr>
      </a:lvl2pPr>
      <a:lvl3pPr marL="987425" indent="-184150" algn="l" rtl="0" eaLnBrk="0" fontAlgn="base" hangingPunct="0">
        <a:lnSpc>
          <a:spcPct val="90000"/>
        </a:lnSpc>
        <a:spcBef>
          <a:spcPct val="35000"/>
        </a:spcBef>
        <a:spcAft>
          <a:spcPct val="35000"/>
        </a:spcAft>
        <a:buChar char="•"/>
        <a:defRPr sz="2000">
          <a:solidFill>
            <a:schemeClr val="bg1"/>
          </a:solidFill>
          <a:latin typeface="+mn-lt"/>
        </a:defRPr>
      </a:lvl3pPr>
      <a:lvl4pPr marL="1349375" indent="-182563" algn="l" rtl="0" eaLnBrk="0" fontAlgn="base" hangingPunct="0">
        <a:lnSpc>
          <a:spcPct val="90000"/>
        </a:lnSpc>
        <a:spcBef>
          <a:spcPct val="35000"/>
        </a:spcBef>
        <a:spcAft>
          <a:spcPct val="35000"/>
        </a:spcAft>
        <a:buChar char="•"/>
        <a:defRPr sz="2000">
          <a:solidFill>
            <a:schemeClr val="bg1"/>
          </a:solidFill>
          <a:latin typeface="+mn-lt"/>
        </a:defRPr>
      </a:lvl4pPr>
      <a:lvl5pPr marL="1698625" indent="-169863" algn="l" rtl="0" eaLnBrk="0" fontAlgn="base" hangingPunct="0">
        <a:lnSpc>
          <a:spcPct val="90000"/>
        </a:lnSpc>
        <a:spcBef>
          <a:spcPct val="35000"/>
        </a:spcBef>
        <a:spcAft>
          <a:spcPct val="35000"/>
        </a:spcAft>
        <a:buChar char="•"/>
        <a:defRPr sz="2000">
          <a:solidFill>
            <a:schemeClr val="bg1"/>
          </a:solidFill>
          <a:latin typeface="+mn-lt"/>
        </a:defRPr>
      </a:lvl5pPr>
      <a:lvl6pPr marL="2155825" indent="-169863" algn="l" rtl="0" fontAlgn="base">
        <a:lnSpc>
          <a:spcPct val="90000"/>
        </a:lnSpc>
        <a:spcBef>
          <a:spcPct val="35000"/>
        </a:spcBef>
        <a:spcAft>
          <a:spcPct val="35000"/>
        </a:spcAft>
        <a:buChar char="•"/>
        <a:defRPr sz="2000">
          <a:solidFill>
            <a:schemeClr val="bg1"/>
          </a:solidFill>
          <a:latin typeface="+mn-lt"/>
        </a:defRPr>
      </a:lvl6pPr>
      <a:lvl7pPr marL="2613025" indent="-169863" algn="l" rtl="0" fontAlgn="base">
        <a:lnSpc>
          <a:spcPct val="90000"/>
        </a:lnSpc>
        <a:spcBef>
          <a:spcPct val="35000"/>
        </a:spcBef>
        <a:spcAft>
          <a:spcPct val="35000"/>
        </a:spcAft>
        <a:buChar char="•"/>
        <a:defRPr sz="2000">
          <a:solidFill>
            <a:schemeClr val="bg1"/>
          </a:solidFill>
          <a:latin typeface="+mn-lt"/>
        </a:defRPr>
      </a:lvl7pPr>
      <a:lvl8pPr marL="3070225" indent="-169863" algn="l" rtl="0" fontAlgn="base">
        <a:lnSpc>
          <a:spcPct val="90000"/>
        </a:lnSpc>
        <a:spcBef>
          <a:spcPct val="35000"/>
        </a:spcBef>
        <a:spcAft>
          <a:spcPct val="35000"/>
        </a:spcAft>
        <a:buChar char="•"/>
        <a:defRPr sz="2000">
          <a:solidFill>
            <a:schemeClr val="bg1"/>
          </a:solidFill>
          <a:latin typeface="+mn-lt"/>
        </a:defRPr>
      </a:lvl8pPr>
      <a:lvl9pPr marL="3527425" indent="-169863" algn="l" rtl="0" fontAlgn="base">
        <a:lnSpc>
          <a:spcPct val="90000"/>
        </a:lnSpc>
        <a:spcBef>
          <a:spcPct val="35000"/>
        </a:spcBef>
        <a:spcAft>
          <a:spcPct val="3500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714500" y="349251"/>
            <a:ext cx="69723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1714500" y="1774825"/>
            <a:ext cx="6972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6551613"/>
            <a:ext cx="2894013" cy="230187"/>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ＭＳ Ｐゴシック" pitchFamily="34" charset="-128"/>
              </a:rPr>
              <a:t>© Crown copyright   Met Office</a:t>
            </a:r>
            <a:endParaRPr lang="en-GB" dirty="0">
              <a:solidFill>
                <a:srgbClr val="000000"/>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ransition/>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3" descr="MetOffice PowerPoint_w"/>
          <p:cNvPicPr>
            <a:picLocks noChangeAspect="1" noChangeArrowheads="1"/>
          </p:cNvPicPr>
          <p:nvPr userDrawn="1"/>
        </p:nvPicPr>
        <p:blipFill>
          <a:blip r:embed="rId15" cstate="print"/>
          <a:srcRect/>
          <a:stretch>
            <a:fillRect/>
          </a:stretch>
        </p:blipFill>
        <p:spPr bwMode="auto">
          <a:xfrm>
            <a:off x="0" y="-28571"/>
            <a:ext cx="9182100" cy="68865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98638" y="682625"/>
            <a:ext cx="63246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397" name="Rectangle 13"/>
          <p:cNvSpPr>
            <a:spLocks noGrp="1" noChangeArrowheads="1"/>
          </p:cNvSpPr>
          <p:nvPr>
            <p:ph type="ftr" sz="quarter" idx="3"/>
          </p:nvPr>
        </p:nvSpPr>
        <p:spPr bwMode="auto">
          <a:xfrm>
            <a:off x="457200" y="6629400"/>
            <a:ext cx="28956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lnSpc>
                <a:spcPct val="100000"/>
              </a:lnSpc>
              <a:spcBef>
                <a:spcPct val="20000"/>
              </a:spcBef>
              <a:buFont typeface="Times" pitchFamily="18" charset="0"/>
              <a:buNone/>
              <a:defRPr sz="1000" b="0">
                <a:solidFill>
                  <a:srgbClr val="000000"/>
                </a:solidFill>
                <a:latin typeface="Arial" charset="0"/>
                <a:ea typeface="ＭＳ Ｐゴシック"/>
              </a:defRPr>
            </a:lvl1pPr>
          </a:lstStyle>
          <a:p>
            <a:pPr algn="l">
              <a:defRPr/>
            </a:pPr>
            <a:r>
              <a:rPr lang="en-US"/>
              <a:t>© Crown copyright 2007</a:t>
            </a: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transition/>
  <p:hf sldNum="0" hdr="0" dt="0"/>
  <p:txStyles>
    <p:titleStyle>
      <a:lvl1pPr algn="l" rtl="0" eaLnBrk="0" fontAlgn="base" hangingPunct="0">
        <a:lnSpc>
          <a:spcPts val="3600"/>
        </a:lnSpc>
        <a:spcBef>
          <a:spcPct val="0"/>
        </a:spcBef>
        <a:spcAft>
          <a:spcPct val="0"/>
        </a:spcAft>
        <a:defRPr sz="3600">
          <a:solidFill>
            <a:schemeClr val="tx1"/>
          </a:solidFill>
          <a:latin typeface="+mj-lt"/>
          <a:ea typeface="+mj-ea"/>
          <a:cs typeface="+mj-cs"/>
        </a:defRPr>
      </a:lvl1pPr>
      <a:lvl2pPr algn="l" rtl="0" eaLnBrk="0" fontAlgn="base" hangingPunct="0">
        <a:lnSpc>
          <a:spcPts val="3600"/>
        </a:lnSpc>
        <a:spcBef>
          <a:spcPct val="0"/>
        </a:spcBef>
        <a:spcAft>
          <a:spcPct val="0"/>
        </a:spcAft>
        <a:defRPr sz="3600">
          <a:solidFill>
            <a:schemeClr val="tx1"/>
          </a:solidFill>
          <a:latin typeface="Arial" charset="0"/>
          <a:ea typeface="ＭＳ Ｐゴシック" pitchFamily="34" charset="-128"/>
        </a:defRPr>
      </a:lvl2pPr>
      <a:lvl3pPr algn="l" rtl="0" eaLnBrk="0" fontAlgn="base" hangingPunct="0">
        <a:lnSpc>
          <a:spcPts val="3600"/>
        </a:lnSpc>
        <a:spcBef>
          <a:spcPct val="0"/>
        </a:spcBef>
        <a:spcAft>
          <a:spcPct val="0"/>
        </a:spcAft>
        <a:defRPr sz="3600">
          <a:solidFill>
            <a:schemeClr val="tx1"/>
          </a:solidFill>
          <a:latin typeface="Arial" charset="0"/>
          <a:ea typeface="ＭＳ Ｐゴシック" pitchFamily="34" charset="-128"/>
        </a:defRPr>
      </a:lvl3pPr>
      <a:lvl4pPr algn="l" rtl="0" eaLnBrk="0" fontAlgn="base" hangingPunct="0">
        <a:lnSpc>
          <a:spcPts val="3600"/>
        </a:lnSpc>
        <a:spcBef>
          <a:spcPct val="0"/>
        </a:spcBef>
        <a:spcAft>
          <a:spcPct val="0"/>
        </a:spcAft>
        <a:defRPr sz="3600">
          <a:solidFill>
            <a:schemeClr val="tx1"/>
          </a:solidFill>
          <a:latin typeface="Arial" charset="0"/>
          <a:ea typeface="ＭＳ Ｐゴシック" pitchFamily="34" charset="-128"/>
        </a:defRPr>
      </a:lvl4pPr>
      <a:lvl5pPr algn="l" rtl="0" eaLnBrk="0" fontAlgn="base" hangingPunct="0">
        <a:lnSpc>
          <a:spcPts val="3600"/>
        </a:lnSpc>
        <a:spcBef>
          <a:spcPct val="0"/>
        </a:spcBef>
        <a:spcAft>
          <a:spcPct val="0"/>
        </a:spcAft>
        <a:defRPr sz="3600">
          <a:solidFill>
            <a:schemeClr val="tx1"/>
          </a:solidFill>
          <a:latin typeface="Arial" charset="0"/>
          <a:ea typeface="ＭＳ Ｐゴシック" pitchFamily="34" charset="-128"/>
        </a:defRPr>
      </a:lvl5pPr>
      <a:lvl6pPr marL="457200" algn="l" rtl="0" fontAlgn="base">
        <a:lnSpc>
          <a:spcPts val="3600"/>
        </a:lnSpc>
        <a:spcBef>
          <a:spcPct val="0"/>
        </a:spcBef>
        <a:spcAft>
          <a:spcPct val="0"/>
        </a:spcAft>
        <a:defRPr sz="3600">
          <a:solidFill>
            <a:schemeClr val="tx1"/>
          </a:solidFill>
          <a:latin typeface="Arial" charset="0"/>
          <a:ea typeface="ＭＳ Ｐゴシック" pitchFamily="34" charset="-128"/>
        </a:defRPr>
      </a:lvl6pPr>
      <a:lvl7pPr marL="914400" algn="l" rtl="0" fontAlgn="base">
        <a:lnSpc>
          <a:spcPts val="3600"/>
        </a:lnSpc>
        <a:spcBef>
          <a:spcPct val="0"/>
        </a:spcBef>
        <a:spcAft>
          <a:spcPct val="0"/>
        </a:spcAft>
        <a:defRPr sz="3600">
          <a:solidFill>
            <a:schemeClr val="tx1"/>
          </a:solidFill>
          <a:latin typeface="Arial" charset="0"/>
          <a:ea typeface="ＭＳ Ｐゴシック" pitchFamily="34" charset="-128"/>
        </a:defRPr>
      </a:lvl7pPr>
      <a:lvl8pPr marL="1371600" algn="l" rtl="0" fontAlgn="base">
        <a:lnSpc>
          <a:spcPts val="3600"/>
        </a:lnSpc>
        <a:spcBef>
          <a:spcPct val="0"/>
        </a:spcBef>
        <a:spcAft>
          <a:spcPct val="0"/>
        </a:spcAft>
        <a:defRPr sz="3600">
          <a:solidFill>
            <a:schemeClr val="tx1"/>
          </a:solidFill>
          <a:latin typeface="Arial" charset="0"/>
          <a:ea typeface="ＭＳ Ｐゴシック" pitchFamily="34" charset="-128"/>
        </a:defRPr>
      </a:lvl8pPr>
      <a:lvl9pPr marL="1828800" algn="l" rtl="0" fontAlgn="base">
        <a:lnSpc>
          <a:spcPts val="3600"/>
        </a:lnSpc>
        <a:spcBef>
          <a:spcPct val="0"/>
        </a:spcBef>
        <a:spcAft>
          <a:spcPct val="0"/>
        </a:spcAft>
        <a:defRPr sz="3600">
          <a:solidFill>
            <a:schemeClr val="tx1"/>
          </a:solidFill>
          <a:latin typeface="Arial" charset="0"/>
          <a:ea typeface="ＭＳ Ｐゴシック" pitchFamily="34" charset="-128"/>
        </a:defRPr>
      </a:lvl9pPr>
    </p:titleStyle>
    <p:bodyStyle>
      <a:lvl1pPr algn="l" rtl="0" eaLnBrk="0" fontAlgn="base" hangingPunct="0">
        <a:lnSpc>
          <a:spcPts val="3000"/>
        </a:lnSpc>
        <a:spcBef>
          <a:spcPct val="20000"/>
        </a:spcBef>
        <a:spcAft>
          <a:spcPct val="0"/>
        </a:spcAft>
        <a:buFont typeface="Times" pitchFamily="18" charset="0"/>
        <a:defRPr sz="3000">
          <a:solidFill>
            <a:schemeClr val="tx1"/>
          </a:solidFill>
          <a:latin typeface="+mn-lt"/>
          <a:ea typeface="+mn-ea"/>
          <a:cs typeface="+mn-cs"/>
        </a:defRPr>
      </a:lvl1pPr>
      <a:lvl2pPr marL="431800" indent="-241300" algn="l" rtl="0" eaLnBrk="0" fontAlgn="base" hangingPunct="0">
        <a:lnSpc>
          <a:spcPts val="3000"/>
        </a:lnSpc>
        <a:spcBef>
          <a:spcPct val="20000"/>
        </a:spcBef>
        <a:spcAft>
          <a:spcPct val="0"/>
        </a:spcAft>
        <a:buFont typeface="Times" pitchFamily="18" charset="0"/>
        <a:buChar char="•"/>
        <a:defRPr sz="3000">
          <a:solidFill>
            <a:schemeClr val="tx1"/>
          </a:solidFill>
          <a:latin typeface="+mn-lt"/>
          <a:ea typeface="+mn-ea"/>
        </a:defRPr>
      </a:lvl2pPr>
      <a:lvl3pPr marL="622300" algn="l" rtl="0" eaLnBrk="0" fontAlgn="base" hangingPunct="0">
        <a:lnSpc>
          <a:spcPts val="3000"/>
        </a:lnSpc>
        <a:spcBef>
          <a:spcPct val="20000"/>
        </a:spcBef>
        <a:spcAft>
          <a:spcPct val="0"/>
        </a:spcAft>
        <a:buFont typeface="Times" pitchFamily="18" charset="0"/>
        <a:defRPr sz="3000">
          <a:solidFill>
            <a:schemeClr val="tx1"/>
          </a:solidFill>
          <a:latin typeface="+mn-lt"/>
          <a:ea typeface="+mn-ea"/>
        </a:defRPr>
      </a:lvl3pPr>
      <a:lvl4pPr marL="812800" algn="l" rtl="0" eaLnBrk="0" fontAlgn="base" hangingPunct="0">
        <a:lnSpc>
          <a:spcPts val="3000"/>
        </a:lnSpc>
        <a:spcBef>
          <a:spcPct val="20000"/>
        </a:spcBef>
        <a:spcAft>
          <a:spcPct val="0"/>
        </a:spcAft>
        <a:buFont typeface="Times" pitchFamily="18" charset="0"/>
        <a:defRPr sz="3000">
          <a:solidFill>
            <a:schemeClr val="tx1"/>
          </a:solidFill>
          <a:latin typeface="+mn-lt"/>
          <a:ea typeface="+mn-ea"/>
        </a:defRPr>
      </a:lvl4pPr>
      <a:lvl5pPr marL="1003300" algn="l" rtl="0" eaLnBrk="0" fontAlgn="base" hangingPunct="0">
        <a:lnSpc>
          <a:spcPts val="3000"/>
        </a:lnSpc>
        <a:spcBef>
          <a:spcPct val="20000"/>
        </a:spcBef>
        <a:spcAft>
          <a:spcPct val="0"/>
        </a:spcAft>
        <a:buFont typeface="Times" pitchFamily="18" charset="0"/>
        <a:defRPr sz="3000">
          <a:solidFill>
            <a:schemeClr val="tx1"/>
          </a:solidFill>
          <a:latin typeface="+mn-lt"/>
          <a:ea typeface="+mn-ea"/>
        </a:defRPr>
      </a:lvl5pPr>
      <a:lvl6pPr marL="1460500" algn="l" rtl="0" fontAlgn="base">
        <a:lnSpc>
          <a:spcPts val="3000"/>
        </a:lnSpc>
        <a:spcBef>
          <a:spcPct val="20000"/>
        </a:spcBef>
        <a:spcAft>
          <a:spcPct val="0"/>
        </a:spcAft>
        <a:buFont typeface="Times" pitchFamily="18" charset="0"/>
        <a:defRPr sz="3000">
          <a:solidFill>
            <a:schemeClr val="tx1"/>
          </a:solidFill>
          <a:latin typeface="+mn-lt"/>
          <a:ea typeface="+mn-ea"/>
        </a:defRPr>
      </a:lvl6pPr>
      <a:lvl7pPr marL="1917700" algn="l" rtl="0" fontAlgn="base">
        <a:lnSpc>
          <a:spcPts val="3000"/>
        </a:lnSpc>
        <a:spcBef>
          <a:spcPct val="20000"/>
        </a:spcBef>
        <a:spcAft>
          <a:spcPct val="0"/>
        </a:spcAft>
        <a:buFont typeface="Times" pitchFamily="18" charset="0"/>
        <a:defRPr sz="3000">
          <a:solidFill>
            <a:schemeClr val="tx1"/>
          </a:solidFill>
          <a:latin typeface="+mn-lt"/>
          <a:ea typeface="+mn-ea"/>
        </a:defRPr>
      </a:lvl7pPr>
      <a:lvl8pPr marL="2374900" algn="l" rtl="0" fontAlgn="base">
        <a:lnSpc>
          <a:spcPts val="3000"/>
        </a:lnSpc>
        <a:spcBef>
          <a:spcPct val="20000"/>
        </a:spcBef>
        <a:spcAft>
          <a:spcPct val="0"/>
        </a:spcAft>
        <a:buFont typeface="Times" pitchFamily="18" charset="0"/>
        <a:defRPr sz="3000">
          <a:solidFill>
            <a:schemeClr val="tx1"/>
          </a:solidFill>
          <a:latin typeface="+mn-lt"/>
          <a:ea typeface="+mn-ea"/>
        </a:defRPr>
      </a:lvl8pPr>
      <a:lvl9pPr marL="2832100" algn="l" rtl="0" fontAlgn="base">
        <a:lnSpc>
          <a:spcPts val="3000"/>
        </a:lnSpc>
        <a:spcBef>
          <a:spcPct val="20000"/>
        </a:spcBef>
        <a:spcAft>
          <a:spcPct val="0"/>
        </a:spcAft>
        <a:buFont typeface="Times" pitchFamily="18" charset="0"/>
        <a:defRPr sz="3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pic>
        <p:nvPicPr>
          <p:cNvPr id="1027" name="Picture 2" descr="MO_RGB_transpbackg.png"/>
          <p:cNvPicPr>
            <a:picLocks noChangeAspect="1"/>
          </p:cNvPicPr>
          <p:nvPr userDrawn="1"/>
        </p:nvPicPr>
        <p:blipFill>
          <a:blip r:embed="rId12" cstate="print"/>
          <a:srcRect/>
          <a:stretch>
            <a:fillRect/>
          </a:stretch>
        </p:blipFill>
        <p:spPr bwMode="auto">
          <a:xfrm>
            <a:off x="107951" y="131764"/>
            <a:ext cx="1223963" cy="14938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pic>
        <p:nvPicPr>
          <p:cNvPr id="1027" name="Picture 2" descr="MO_RGB_transpbackg.png"/>
          <p:cNvPicPr>
            <a:picLocks noChangeAspect="1"/>
          </p:cNvPicPr>
          <p:nvPr userDrawn="1"/>
        </p:nvPicPr>
        <p:blipFill>
          <a:blip r:embed="rId18" cstate="print">
            <a:extLst>
              <a:ext uri="{28A0092B-C50C-407E-A947-70E740481C1C}">
                <a14:useLocalDpi xmlns="" xmlns:a14="http://schemas.microsoft.com/office/drawing/2010/main" val="0"/>
              </a:ext>
            </a:extLst>
          </a:blip>
          <a:srcRect/>
          <a:stretch>
            <a:fillRect/>
          </a:stretch>
        </p:blipFill>
        <p:spPr bwMode="auto">
          <a:xfrm>
            <a:off x="163513" y="138113"/>
            <a:ext cx="1574800" cy="144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pic>
        <p:nvPicPr>
          <p:cNvPr id="1027" name="Picture 2" descr="MO_RGB_transpbackg.png"/>
          <p:cNvPicPr>
            <a:picLocks noChangeAspect="1"/>
          </p:cNvPicPr>
          <p:nvPr userDrawn="1"/>
        </p:nvPicPr>
        <p:blipFill>
          <a:blip r:embed="rId19" cstate="print">
            <a:extLst>
              <a:ext uri="{28A0092B-C50C-407E-A947-70E740481C1C}">
                <a14:useLocalDpi xmlns="" xmlns:a14="http://schemas.microsoft.com/office/drawing/2010/main" val="0"/>
              </a:ext>
            </a:extLst>
          </a:blip>
          <a:srcRect/>
          <a:stretch>
            <a:fillRect/>
          </a:stretch>
        </p:blipFill>
        <p:spPr bwMode="auto">
          <a:xfrm>
            <a:off x="163513" y="138113"/>
            <a:ext cx="1574800" cy="1441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26" name="CustomShape 1"/>
          <p:cNvSpPr/>
          <p:nvPr/>
        </p:nvSpPr>
        <p:spPr>
          <a:xfrm>
            <a:off x="0" y="0"/>
            <a:ext cx="9143640" cy="6857640"/>
          </a:xfrm>
          <a:prstGeom prst="rect">
            <a:avLst/>
          </a:prstGeom>
          <a:noFill/>
          <a:ln w="28440">
            <a:solidFill>
              <a:schemeClr val="bg2">
                <a:lumMod val="65000"/>
                <a:lumOff val="35000"/>
              </a:schemeClr>
            </a:solidFill>
            <a:round/>
          </a:ln>
        </p:spPr>
        <p:style>
          <a:lnRef idx="0">
            <a:scrgbClr r="0" g="0" b="0"/>
          </a:lnRef>
          <a:fillRef idx="0">
            <a:scrgbClr r="0" g="0" b="0"/>
          </a:fillRef>
          <a:effectRef idx="0">
            <a:scrgbClr r="0" g="0" b="0"/>
          </a:effectRef>
          <a:fontRef idx="minor"/>
        </p:style>
      </p:sp>
      <p:pic>
        <p:nvPicPr>
          <p:cNvPr id="227" name="Picture 2"/>
          <p:cNvPicPr/>
          <p:nvPr/>
        </p:nvPicPr>
        <p:blipFill>
          <a:blip r:embed="rId15" cstate="print"/>
          <a:stretch/>
        </p:blipFill>
        <p:spPr>
          <a:xfrm>
            <a:off x="163440" y="138240"/>
            <a:ext cx="1574280" cy="1441080"/>
          </a:xfrm>
          <a:prstGeom prst="rect">
            <a:avLst/>
          </a:prstGeom>
          <a:ln>
            <a:noFill/>
          </a:ln>
        </p:spPr>
      </p:pic>
      <p:sp>
        <p:nvSpPr>
          <p:cNvPr id="228" name="PlaceHolder 2"/>
          <p:cNvSpPr>
            <a:spLocks noGrp="1"/>
          </p:cNvSpPr>
          <p:nvPr>
            <p:ph type="title"/>
          </p:nvPr>
        </p:nvSpPr>
        <p:spPr>
          <a:xfrm>
            <a:off x="2123640" y="578880"/>
            <a:ext cx="6984360" cy="934200"/>
          </a:xfrm>
          <a:prstGeom prst="rect">
            <a:avLst/>
          </a:prstGeom>
        </p:spPr>
        <p:txBody>
          <a:bodyPr lIns="90000" tIns="45000" rIns="90000" bIns="45000" anchor="b"/>
          <a:lstStyle/>
          <a:p>
            <a:pPr>
              <a:lnSpc>
                <a:spcPct val="100000"/>
              </a:lnSpc>
            </a:pPr>
            <a:r>
              <a:rPr lang="en-US" sz="3600" strike="noStrike">
                <a:solidFill>
                  <a:srgbClr val="000000"/>
                </a:solidFill>
                <a:latin typeface="Arial"/>
                <a:ea typeface="ＭＳ Ｐゴシック"/>
              </a:rPr>
              <a:t>Click to edit the title text formatContent slide (alt)</a:t>
            </a:r>
            <a:endParaRPr/>
          </a:p>
        </p:txBody>
      </p:sp>
      <p:pic>
        <p:nvPicPr>
          <p:cNvPr id="229" name="Picture 3"/>
          <p:cNvPicPr/>
          <p:nvPr/>
        </p:nvPicPr>
        <p:blipFill>
          <a:blip r:embed="rId16" cstate="print"/>
          <a:stretch/>
        </p:blipFill>
        <p:spPr>
          <a:xfrm>
            <a:off x="152280" y="133920"/>
            <a:ext cx="1594800" cy="1459080"/>
          </a:xfrm>
          <a:prstGeom prst="rect">
            <a:avLst/>
          </a:prstGeom>
          <a:ln>
            <a:noFill/>
          </a:ln>
        </p:spPr>
      </p:pic>
      <p:sp>
        <p:nvSpPr>
          <p:cNvPr id="230" name="PlaceHolder 3"/>
          <p:cNvSpPr>
            <a:spLocks noGrp="1"/>
          </p:cNvSpPr>
          <p:nvPr>
            <p:ph type="body"/>
          </p:nvPr>
        </p:nvSpPr>
        <p:spPr>
          <a:xfrm>
            <a:off x="2124000" y="2276640"/>
            <a:ext cx="6840000" cy="4392360"/>
          </a:xfrm>
          <a:prstGeom prst="rect">
            <a:avLst/>
          </a:prstGeom>
        </p:spPr>
        <p:txBody>
          <a:bodyPr lIns="90000" tIns="45000" rIns="90000" bIns="45000"/>
          <a:lstStyle/>
          <a:p>
            <a:pPr>
              <a:buSzPct val="45000"/>
              <a:buFont typeface="StarSymbol"/>
              <a:buChar char=""/>
            </a:pPr>
            <a:r>
              <a:rPr lang="en-US" sz="2400" strike="noStrike">
                <a:solidFill>
                  <a:srgbClr val="000000"/>
                </a:solidFill>
                <a:latin typeface="Arial"/>
                <a:ea typeface="ＭＳ Ｐゴシック"/>
              </a:rPr>
              <a:t>Click to edit the outline text format</a:t>
            </a:r>
            <a:endParaRPr/>
          </a:p>
          <a:p>
            <a:pPr lvl="1">
              <a:buSzPct val="75000"/>
              <a:buFont typeface="StarSymbol"/>
              <a:buChar char=""/>
            </a:pPr>
            <a:r>
              <a:rPr lang="en-US" sz="2400" strike="noStrike">
                <a:solidFill>
                  <a:srgbClr val="000000"/>
                </a:solidFill>
                <a:latin typeface="Arial"/>
                <a:ea typeface="ＭＳ Ｐゴシック"/>
              </a:rPr>
              <a:t>Second Outline Level</a:t>
            </a:r>
            <a:endParaRPr/>
          </a:p>
          <a:p>
            <a:pPr lvl="2">
              <a:buSzPct val="45000"/>
              <a:buFont typeface="StarSymbol"/>
              <a:buChar char=""/>
            </a:pPr>
            <a:r>
              <a:rPr lang="en-US" sz="2400" strike="noStrike">
                <a:solidFill>
                  <a:srgbClr val="000000"/>
                </a:solidFill>
                <a:latin typeface="Arial"/>
                <a:ea typeface="ＭＳ Ｐゴシック"/>
              </a:rPr>
              <a:t>Third Outline Level</a:t>
            </a:r>
            <a:endParaRPr/>
          </a:p>
          <a:p>
            <a:pPr lvl="3">
              <a:buSzPct val="75000"/>
              <a:buFont typeface="StarSymbol"/>
              <a:buChar char=""/>
            </a:pPr>
            <a:r>
              <a:rPr lang="en-US" sz="2400" strike="noStrike">
                <a:solidFill>
                  <a:srgbClr val="000000"/>
                </a:solidFill>
                <a:latin typeface="Arial"/>
                <a:ea typeface="ＭＳ Ｐゴシック"/>
              </a:rPr>
              <a:t>Fourth Outline Level</a:t>
            </a:r>
            <a:endParaRPr/>
          </a:p>
          <a:p>
            <a:pPr lvl="4">
              <a:buSzPct val="45000"/>
              <a:buFont typeface="StarSymbol"/>
              <a:buChar char=""/>
            </a:pPr>
            <a:r>
              <a:rPr lang="en-US" sz="2400" strike="noStrike">
                <a:solidFill>
                  <a:srgbClr val="000000"/>
                </a:solidFill>
                <a:latin typeface="Arial"/>
                <a:ea typeface="ＭＳ Ｐゴシック"/>
              </a:rPr>
              <a:t>Fifth Outline Level</a:t>
            </a:r>
            <a:endParaRPr/>
          </a:p>
          <a:p>
            <a:pPr lvl="5">
              <a:buSzPct val="45000"/>
              <a:buFont typeface="StarSymbol"/>
              <a:buChar char=""/>
            </a:pPr>
            <a:r>
              <a:rPr lang="en-US" sz="2400" strike="noStrike">
                <a:solidFill>
                  <a:srgbClr val="000000"/>
                </a:solidFill>
                <a:latin typeface="Arial"/>
                <a:ea typeface="ＭＳ Ｐゴシック"/>
              </a:rPr>
              <a:t>Sixth Outline Level</a:t>
            </a:r>
            <a:endParaRPr/>
          </a:p>
          <a:p>
            <a:pPr>
              <a:lnSpc>
                <a:spcPct val="100000"/>
              </a:lnSpc>
              <a:buFont typeface="StarSymbol"/>
              <a:buChar char=""/>
            </a:pPr>
            <a:r>
              <a:rPr lang="en-US" sz="2400" strike="noStrike">
                <a:solidFill>
                  <a:srgbClr val="000000"/>
                </a:solidFill>
                <a:latin typeface="Arial"/>
                <a:ea typeface="ＭＳ Ｐゴシック"/>
              </a:rPr>
              <a:t>Seventh Outline LevelClick to edit Master text styles</a:t>
            </a:r>
            <a:endParaRPr/>
          </a:p>
          <a:p>
            <a:pPr lvl="1">
              <a:lnSpc>
                <a:spcPct val="100000"/>
              </a:lnSpc>
              <a:buFont typeface="StarSymbol"/>
              <a:buChar char=""/>
            </a:pPr>
            <a:r>
              <a:rPr lang="en-US" sz="2000" strike="noStrike">
                <a:solidFill>
                  <a:srgbClr val="000000"/>
                </a:solidFill>
                <a:latin typeface="Arial"/>
                <a:ea typeface="ＭＳ Ｐゴシック"/>
              </a:rPr>
              <a:t>Second level</a:t>
            </a:r>
            <a:endParaRPr/>
          </a:p>
          <a:p>
            <a:pPr lvl="2">
              <a:lnSpc>
                <a:spcPct val="100000"/>
              </a:lnSpc>
              <a:buFont typeface="StarSymbol"/>
              <a:buChar char=""/>
            </a:pPr>
            <a:r>
              <a:rPr lang="en-US" sz="1600" strike="noStrike">
                <a:solidFill>
                  <a:srgbClr val="000000"/>
                </a:solidFill>
                <a:latin typeface="Arial"/>
                <a:ea typeface="ＭＳ Ｐゴシック"/>
              </a:rPr>
              <a:t>Third level</a:t>
            </a:r>
            <a:endParaRPr/>
          </a:p>
          <a:p>
            <a:pPr lvl="3">
              <a:lnSpc>
                <a:spcPct val="100000"/>
              </a:lnSpc>
              <a:buFont typeface="StarSymbol"/>
              <a:buChar char=""/>
            </a:pPr>
            <a:r>
              <a:rPr lang="en-US" sz="1600" strike="noStrike">
                <a:solidFill>
                  <a:srgbClr val="000000"/>
                </a:solidFill>
                <a:latin typeface="Arial"/>
                <a:ea typeface="ＭＳ Ｐゴシック"/>
              </a:rPr>
              <a:t>Fourth level</a:t>
            </a:r>
            <a:endParaRPr/>
          </a:p>
          <a:p>
            <a:pPr lvl="4">
              <a:lnSpc>
                <a:spcPct val="100000"/>
              </a:lnSpc>
              <a:buFont typeface="StarSymbol"/>
              <a:buChar char=""/>
            </a:pPr>
            <a:r>
              <a:rPr lang="en-US" sz="1600" strike="noStrike">
                <a:solidFill>
                  <a:srgbClr val="000000"/>
                </a:solidFill>
                <a:latin typeface="Arial"/>
                <a:ea typeface="ＭＳ Ｐゴシック"/>
              </a:rPr>
              <a:t>Fifth level</a:t>
            </a:r>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ransition/>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lgn="l">
              <a:lnSpc>
                <a:spcPct val="85000"/>
              </a:lnSpc>
              <a:defRPr/>
            </a:pPr>
            <a:endParaRPr lang="en-US" sz="4400">
              <a:ln w="101600" cmpd="sng">
                <a:solidFill>
                  <a:srgbClr val="FFFFFF"/>
                </a:solidFill>
              </a:ln>
              <a:solidFill>
                <a:srgbClr val="00ADD0"/>
              </a:solidFill>
              <a:ea typeface="ＭＳ Ｐゴシック" charset="0"/>
            </a:endParaRPr>
          </a:p>
        </p:txBody>
      </p:sp>
      <p:pic>
        <p:nvPicPr>
          <p:cNvPr id="1027" name="Picture 2" descr="MO_RGB_transpbackg.pn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07958" y="131244"/>
            <a:ext cx="1223963" cy="1494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13.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13.xml"/><Relationship Id="rId4" Type="http://schemas.openxmlformats.org/officeDocument/2006/relationships/image" Target="../media/image54.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06.xml"/><Relationship Id="rId4" Type="http://schemas.openxmlformats.org/officeDocument/2006/relationships/image" Target="../media/image3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hyperlink" Target="http://codes.wmo.int/" TargetMode="External"/><Relationship Id="rId2" Type="http://schemas.openxmlformats.org/officeDocument/2006/relationships/image" Target="../media/image66.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7.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3.jpeg"/><Relationship Id="rId7"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50.xml"/><Relationship Id="rId6" Type="http://schemas.openxmlformats.org/officeDocument/2006/relationships/image" Target="../media/image42.jpeg"/><Relationship Id="rId5" Type="http://schemas.openxmlformats.org/officeDocument/2006/relationships/image" Target="../media/image39.jpeg"/><Relationship Id="rId10" Type="http://schemas.openxmlformats.org/officeDocument/2006/relationships/image" Target="../media/image46.jpeg"/><Relationship Id="rId4" Type="http://schemas.openxmlformats.org/officeDocument/2006/relationships/image" Target="../media/image41.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4.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ftr" sz="quarter" idx="10"/>
          </p:nvPr>
        </p:nvSpPr>
        <p:spPr>
          <a:noFill/>
        </p:spPr>
        <p:txBody>
          <a:bodyPr/>
          <a:lstStyle/>
          <a:p>
            <a:r>
              <a:rPr lang="en-GB" dirty="0" smtClean="0"/>
              <a:t>© Crown copyright   Met Office</a:t>
            </a:r>
          </a:p>
        </p:txBody>
      </p:sp>
      <p:sp>
        <p:nvSpPr>
          <p:cNvPr id="6147" name="Rectangle 2"/>
          <p:cNvSpPr>
            <a:spLocks noGrp="1" noChangeArrowheads="1"/>
          </p:cNvSpPr>
          <p:nvPr>
            <p:ph type="ctrTitle"/>
          </p:nvPr>
        </p:nvSpPr>
        <p:spPr>
          <a:xfrm>
            <a:off x="395288" y="5013327"/>
            <a:ext cx="7772400" cy="1079500"/>
          </a:xfrm>
          <a:noFill/>
        </p:spPr>
        <p:txBody>
          <a:bodyPr/>
          <a:lstStyle/>
          <a:p>
            <a:pPr eaLnBrk="1" hangingPunct="1"/>
            <a:r>
              <a:rPr lang="en-GB" sz="2400" b="1" dirty="0" smtClean="0">
                <a:solidFill>
                  <a:schemeClr val="tx1"/>
                </a:solidFill>
              </a:rPr>
              <a:t>GODEX-NWP 2017</a:t>
            </a:r>
            <a:r>
              <a:rPr lang="en-US" sz="1400" dirty="0" smtClean="0">
                <a:solidFill>
                  <a:schemeClr val="tx1"/>
                </a:solidFill>
              </a:rPr>
              <a:t/>
            </a:r>
            <a:br>
              <a:rPr lang="en-US" sz="1400"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p:txBody>
      </p:sp>
      <p:sp>
        <p:nvSpPr>
          <p:cNvPr id="6148" name="Rectangle 3"/>
          <p:cNvSpPr>
            <a:spLocks noChangeArrowheads="1"/>
          </p:cNvSpPr>
          <p:nvPr/>
        </p:nvSpPr>
        <p:spPr bwMode="auto">
          <a:xfrm>
            <a:off x="323851" y="6021389"/>
            <a:ext cx="7896225" cy="382587"/>
          </a:xfrm>
          <a:prstGeom prst="rect">
            <a:avLst/>
          </a:prstGeom>
          <a:noFill/>
          <a:ln w="9525">
            <a:noFill/>
            <a:miter lim="800000"/>
            <a:headEnd/>
            <a:tailEnd/>
          </a:ln>
        </p:spPr>
        <p:txBody>
          <a:bodyPr/>
          <a:lstStyle/>
          <a:p>
            <a:pPr algn="l" eaLnBrk="0" hangingPunct="0">
              <a:spcBef>
                <a:spcPct val="30000"/>
              </a:spcBef>
            </a:pPr>
            <a:endParaRPr lang="en-GB" sz="1400" dirty="0"/>
          </a:p>
        </p:txBody>
      </p:sp>
      <p:sp>
        <p:nvSpPr>
          <p:cNvPr id="6149" name="Text Box 5"/>
          <p:cNvSpPr txBox="1">
            <a:spLocks noChangeArrowheads="1"/>
          </p:cNvSpPr>
          <p:nvPr/>
        </p:nvSpPr>
        <p:spPr bwMode="auto">
          <a:xfrm>
            <a:off x="468313" y="5445129"/>
            <a:ext cx="7991475" cy="646331"/>
          </a:xfrm>
          <a:prstGeom prst="rect">
            <a:avLst/>
          </a:prstGeom>
          <a:noFill/>
          <a:ln w="9525">
            <a:noFill/>
            <a:miter lim="800000"/>
            <a:headEnd/>
            <a:tailEnd/>
          </a:ln>
        </p:spPr>
        <p:txBody>
          <a:bodyPr>
            <a:spAutoFit/>
          </a:bodyPr>
          <a:lstStyle/>
          <a:p>
            <a:pPr algn="l"/>
            <a:r>
              <a:rPr lang="en-US" dirty="0" smtClean="0">
                <a:solidFill>
                  <a:srgbClr val="FFFFFF"/>
                </a:solidFill>
              </a:rPr>
              <a:t>Nigel Atkinson, </a:t>
            </a:r>
            <a:r>
              <a:rPr lang="en-US" dirty="0">
                <a:solidFill>
                  <a:srgbClr val="FFFFFF"/>
                </a:solidFill>
              </a:rPr>
              <a:t>Met Office</a:t>
            </a:r>
          </a:p>
          <a:p>
            <a:pPr algn="l"/>
            <a:r>
              <a:rPr lang="en-GB" dirty="0" smtClean="0"/>
              <a:t>16</a:t>
            </a:r>
            <a:r>
              <a:rPr lang="en-GB" baseline="30000" dirty="0" smtClean="0"/>
              <a:t>th</a:t>
            </a:r>
            <a:r>
              <a:rPr lang="en-GB" dirty="0" smtClean="0"/>
              <a:t> – 19</a:t>
            </a:r>
            <a:r>
              <a:rPr lang="en-GB" baseline="30000" dirty="0" smtClean="0"/>
              <a:t>th</a:t>
            </a:r>
            <a:r>
              <a:rPr lang="en-GB" dirty="0" smtClean="0"/>
              <a:t> May 2017, </a:t>
            </a:r>
            <a:r>
              <a:rPr lang="en-GB" dirty="0" err="1" smtClean="0"/>
              <a:t>Lannion</a:t>
            </a:r>
            <a:r>
              <a:rPr lang="en-GB" dirty="0" smtClean="0"/>
              <a:t>, France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4664"/>
            <a:ext cx="7272808" cy="1143000"/>
          </a:xfrm>
        </p:spPr>
        <p:txBody>
          <a:bodyPr/>
          <a:lstStyle/>
          <a:p>
            <a:r>
              <a:rPr lang="en-GB" sz="3600" dirty="0" smtClean="0"/>
              <a:t>Spring 2017 – global model resolution upgrade</a:t>
            </a:r>
            <a:endParaRPr lang="en-GB" sz="3600" dirty="0"/>
          </a:p>
        </p:txBody>
      </p:sp>
      <p:pic>
        <p:nvPicPr>
          <p:cNvPr id="7" name="Picture 6" descr="model_resolution.gif"/>
          <p:cNvPicPr>
            <a:picLocks noChangeAspect="1"/>
          </p:cNvPicPr>
          <p:nvPr/>
        </p:nvPicPr>
        <p:blipFill>
          <a:blip r:embed="rId2" cstate="print"/>
          <a:stretch>
            <a:fillRect/>
          </a:stretch>
        </p:blipFill>
        <p:spPr>
          <a:xfrm>
            <a:off x="1835696" y="1584920"/>
            <a:ext cx="6286500" cy="47244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2"/>
          <p:cNvSpPr/>
          <p:nvPr/>
        </p:nvSpPr>
        <p:spPr>
          <a:xfrm>
            <a:off x="1547664" y="304800"/>
            <a:ext cx="7391520" cy="1091141"/>
          </a:xfrm>
          <a:prstGeom prst="rect">
            <a:avLst/>
          </a:prstGeom>
          <a:noFill/>
          <a:ln>
            <a:noFill/>
          </a:ln>
        </p:spPr>
        <p:txBody>
          <a:bodyPr lIns="90000" tIns="45000" rIns="90000" bIns="45000"/>
          <a:lstStyle/>
          <a:p>
            <a:pPr algn="l" fontAlgn="auto" latinLnBrk="1">
              <a:spcBef>
                <a:spcPts val="0"/>
              </a:spcBef>
              <a:spcAft>
                <a:spcPts val="0"/>
              </a:spcAft>
              <a:buFont typeface="Times" pitchFamily="-84" charset="0"/>
              <a:buNone/>
            </a:pPr>
            <a:r>
              <a:rPr kumimoji="1" lang="en-US" sz="3200" dirty="0" smtClean="0">
                <a:solidFill>
                  <a:srgbClr val="000000"/>
                </a:solidFill>
                <a:latin typeface="Arial"/>
                <a:ea typeface="DejaVu Sans"/>
                <a:cs typeface="Arial"/>
              </a:rPr>
              <a:t>PS39 (June 2017): </a:t>
            </a:r>
            <a:r>
              <a:rPr kumimoji="1" lang="en-GB" sz="3200" dirty="0" smtClean="0">
                <a:solidFill>
                  <a:srgbClr val="000000"/>
                </a:solidFill>
                <a:latin typeface="Arial"/>
                <a:ea typeface="DejaVu Sans"/>
                <a:cs typeface="Arial"/>
              </a:rPr>
              <a:t>Global 10km Model </a:t>
            </a:r>
            <a:r>
              <a:rPr kumimoji="1" lang="en-GB" sz="2800" dirty="0" smtClean="0">
                <a:solidFill>
                  <a:srgbClr val="000000"/>
                </a:solidFill>
                <a:latin typeface="Arial"/>
                <a:ea typeface="DejaVu Sans"/>
                <a:cs typeface="Arial"/>
              </a:rPr>
              <a:t>(N1280)</a:t>
            </a:r>
            <a:endParaRPr kumimoji="1" sz="3200" dirty="0" smtClean="0">
              <a:solidFill>
                <a:prstClr val="black"/>
              </a:solidFill>
              <a:latin typeface="Arial"/>
              <a:ea typeface="굴림" pitchFamily="-84" charset="-127"/>
              <a:cs typeface="Arial"/>
            </a:endParaRPr>
          </a:p>
        </p:txBody>
      </p:sp>
      <p:sp>
        <p:nvSpPr>
          <p:cNvPr id="8" name="Subtitle 2"/>
          <p:cNvSpPr txBox="1">
            <a:spLocks/>
          </p:cNvSpPr>
          <p:nvPr/>
        </p:nvSpPr>
        <p:spPr>
          <a:xfrm>
            <a:off x="304800" y="1447800"/>
            <a:ext cx="8686800" cy="5410200"/>
          </a:xfrm>
          <a:prstGeom prst="rect">
            <a:avLst/>
          </a:prstGeom>
          <a:solidFill>
            <a:schemeClr val="bg1"/>
          </a:solidFill>
        </p:spPr>
        <p:txBody>
          <a:bodyPr/>
          <a:lstStyle/>
          <a:p>
            <a:pPr algn="l" eaLnBrk="0" hangingPunct="0">
              <a:spcBef>
                <a:spcPts val="600"/>
              </a:spcBef>
              <a:spcAft>
                <a:spcPts val="0"/>
              </a:spcAft>
              <a:buFont typeface="Arial"/>
              <a:buChar char="•"/>
              <a:defRPr/>
            </a:pPr>
            <a:r>
              <a:rPr lang="en-GB" sz="2000" kern="0" dirty="0" smtClean="0">
                <a:solidFill>
                  <a:srgbClr val="000000"/>
                </a:solidFill>
                <a:latin typeface="Arial"/>
                <a:ea typeface="ＭＳ Ｐゴシック" charset="0"/>
                <a:cs typeface="Arial"/>
              </a:rPr>
              <a:t> Summer trial: +0.55 (</a:t>
            </a:r>
            <a:r>
              <a:rPr lang="en-GB" sz="2000" kern="0" dirty="0" err="1" smtClean="0">
                <a:solidFill>
                  <a:srgbClr val="000000"/>
                </a:solidFill>
                <a:latin typeface="Arial"/>
                <a:ea typeface="ＭＳ Ｐゴシック" charset="0"/>
                <a:cs typeface="Arial"/>
              </a:rPr>
              <a:t>obs</a:t>
            </a:r>
            <a:r>
              <a:rPr lang="en-GB" sz="2000" kern="0" dirty="0" smtClean="0">
                <a:solidFill>
                  <a:srgbClr val="000000"/>
                </a:solidFill>
                <a:latin typeface="Arial"/>
                <a:ea typeface="ＭＳ Ｐゴシック" charset="0"/>
                <a:cs typeface="Arial"/>
              </a:rPr>
              <a:t>), +0.59 (anal), +1.76% (UK Index)</a:t>
            </a:r>
          </a:p>
          <a:p>
            <a:pPr algn="l" eaLnBrk="0" hangingPunct="0">
              <a:spcBef>
                <a:spcPts val="600"/>
              </a:spcBef>
              <a:spcAft>
                <a:spcPts val="0"/>
              </a:spcAft>
              <a:buFont typeface="Arial"/>
              <a:buChar char="•"/>
              <a:defRPr/>
            </a:pPr>
            <a:r>
              <a:rPr lang="en-GB" sz="2000" kern="0" dirty="0" smtClean="0">
                <a:solidFill>
                  <a:srgbClr val="000000"/>
                </a:solidFill>
                <a:latin typeface="Arial"/>
                <a:ea typeface="ＭＳ Ｐゴシック" charset="0"/>
                <a:cs typeface="Arial"/>
              </a:rPr>
              <a:t> Winter trial: +1.00 (</a:t>
            </a:r>
            <a:r>
              <a:rPr lang="en-GB" sz="2000" kern="0" dirty="0" err="1" smtClean="0">
                <a:solidFill>
                  <a:srgbClr val="000000"/>
                </a:solidFill>
                <a:latin typeface="Arial"/>
                <a:ea typeface="ＭＳ Ｐゴシック" charset="0"/>
                <a:cs typeface="Arial"/>
              </a:rPr>
              <a:t>obs</a:t>
            </a:r>
            <a:r>
              <a:rPr lang="en-GB" sz="2000" kern="0" dirty="0" smtClean="0">
                <a:solidFill>
                  <a:srgbClr val="000000"/>
                </a:solidFill>
                <a:latin typeface="Arial"/>
                <a:ea typeface="ＭＳ Ｐゴシック" charset="0"/>
                <a:cs typeface="Arial"/>
              </a:rPr>
              <a:t>), +1.45 (anal), +1.54% (UK Index):</a:t>
            </a:r>
          </a:p>
          <a:p>
            <a:pPr algn="l" eaLnBrk="0" hangingPunct="0">
              <a:spcBef>
                <a:spcPts val="600"/>
              </a:spcBef>
              <a:spcAft>
                <a:spcPts val="0"/>
              </a:spcAft>
              <a:buFont typeface="Times" pitchFamily="-1" charset="0"/>
              <a:buNone/>
              <a:defRPr/>
            </a:pPr>
            <a:endParaRPr lang="en-GB" sz="2000" kern="0" dirty="0" smtClean="0">
              <a:solidFill>
                <a:srgbClr val="000000"/>
              </a:solidFill>
              <a:latin typeface="Arial"/>
              <a:ea typeface="ＭＳ Ｐゴシック" charset="0"/>
              <a:cs typeface="Arial"/>
            </a:endParaRPr>
          </a:p>
          <a:p>
            <a:pPr algn="l" eaLnBrk="0" hangingPunct="0">
              <a:spcBef>
                <a:spcPts val="600"/>
              </a:spcBef>
              <a:spcAft>
                <a:spcPts val="0"/>
              </a:spcAft>
              <a:buFont typeface="Arial"/>
              <a:buChar char="•"/>
              <a:defRPr/>
            </a:pPr>
            <a:endParaRPr lang="en-GB" sz="2000" kern="0" dirty="0" smtClean="0">
              <a:solidFill>
                <a:srgbClr val="000000"/>
              </a:solidFill>
              <a:latin typeface="Arial"/>
              <a:ea typeface="ＭＳ Ｐゴシック" charset="0"/>
              <a:cs typeface="Arial"/>
            </a:endParaRPr>
          </a:p>
          <a:p>
            <a:pPr algn="l" eaLnBrk="0" hangingPunct="0">
              <a:spcBef>
                <a:spcPts val="600"/>
              </a:spcBef>
              <a:spcAft>
                <a:spcPts val="0"/>
              </a:spcAft>
              <a:buFont typeface="Arial"/>
              <a:buChar char="•"/>
              <a:defRPr/>
            </a:pPr>
            <a:endParaRPr lang="en-GB" sz="2000" kern="0" dirty="0" smtClean="0">
              <a:solidFill>
                <a:srgbClr val="000000"/>
              </a:solidFill>
              <a:latin typeface="Arial"/>
              <a:ea typeface="ＭＳ Ｐゴシック" charset="0"/>
              <a:cs typeface="Arial"/>
            </a:endParaRPr>
          </a:p>
          <a:p>
            <a:pPr algn="l" eaLnBrk="0" hangingPunct="0">
              <a:spcBef>
                <a:spcPts val="600"/>
              </a:spcBef>
              <a:spcAft>
                <a:spcPts val="0"/>
              </a:spcAft>
              <a:buFont typeface="Arial"/>
              <a:buChar char="•"/>
              <a:defRPr/>
            </a:pPr>
            <a:endParaRPr lang="en-GB" sz="2000" kern="0" dirty="0" smtClean="0">
              <a:solidFill>
                <a:srgbClr val="000000"/>
              </a:solidFill>
              <a:latin typeface="Arial"/>
              <a:ea typeface="ＭＳ Ｐゴシック" charset="0"/>
              <a:cs typeface="Arial"/>
            </a:endParaRPr>
          </a:p>
          <a:p>
            <a:pPr algn="l" eaLnBrk="0" hangingPunct="0">
              <a:spcBef>
                <a:spcPts val="600"/>
              </a:spcBef>
              <a:spcAft>
                <a:spcPts val="0"/>
              </a:spcAft>
              <a:buFont typeface="Times" pitchFamily="-1" charset="0"/>
              <a:buNone/>
              <a:defRPr/>
            </a:pPr>
            <a:endParaRPr lang="en-GB" sz="2000" kern="0" dirty="0" smtClean="0">
              <a:solidFill>
                <a:srgbClr val="000000"/>
              </a:solidFill>
              <a:latin typeface="Arial"/>
              <a:ea typeface="ＭＳ Ｐゴシック" charset="0"/>
              <a:cs typeface="Arial"/>
            </a:endParaRPr>
          </a:p>
          <a:p>
            <a:pPr algn="l" eaLnBrk="0" hangingPunct="0">
              <a:spcBef>
                <a:spcPts val="600"/>
              </a:spcBef>
              <a:spcAft>
                <a:spcPts val="0"/>
              </a:spcAft>
              <a:buFont typeface="Times" pitchFamily="-1" charset="0"/>
              <a:buNone/>
              <a:defRPr/>
            </a:pPr>
            <a:r>
              <a:rPr lang="en-GB" sz="2000" kern="0" dirty="0" smtClean="0">
                <a:solidFill>
                  <a:srgbClr val="000000"/>
                </a:solidFill>
                <a:latin typeface="Arial"/>
                <a:ea typeface="굴림" pitchFamily="-1" charset="-127"/>
              </a:rPr>
              <a:t> </a:t>
            </a:r>
          </a:p>
          <a:p>
            <a:pPr algn="l" eaLnBrk="0" hangingPunct="0">
              <a:spcBef>
                <a:spcPts val="600"/>
              </a:spcBef>
              <a:spcAft>
                <a:spcPts val="0"/>
              </a:spcAft>
              <a:buFont typeface="Arial"/>
              <a:buChar char="•"/>
              <a:defRPr/>
            </a:pPr>
            <a:r>
              <a:rPr lang="en-GB" sz="2000" kern="0" dirty="0" smtClean="0">
                <a:solidFill>
                  <a:srgbClr val="000000"/>
                </a:solidFill>
                <a:latin typeface="Arial"/>
                <a:ea typeface="굴림" pitchFamily="-1" charset="-127"/>
              </a:rPr>
              <a:t> </a:t>
            </a:r>
          </a:p>
          <a:p>
            <a:pPr algn="l" eaLnBrk="0" hangingPunct="0">
              <a:spcBef>
                <a:spcPts val="600"/>
              </a:spcBef>
              <a:spcAft>
                <a:spcPts val="0"/>
              </a:spcAft>
              <a:buFont typeface="Arial"/>
              <a:buChar char="•"/>
              <a:defRPr/>
            </a:pPr>
            <a:endParaRPr lang="en-GB" sz="2000" kern="0" dirty="0" smtClean="0">
              <a:solidFill>
                <a:srgbClr val="000000"/>
              </a:solidFill>
              <a:latin typeface="Arial"/>
              <a:ea typeface="굴림" pitchFamily="-1" charset="-127"/>
            </a:endParaRPr>
          </a:p>
          <a:p>
            <a:pPr algn="l" eaLnBrk="0" hangingPunct="0">
              <a:spcBef>
                <a:spcPts val="600"/>
              </a:spcBef>
              <a:spcAft>
                <a:spcPts val="0"/>
              </a:spcAft>
              <a:buFont typeface="Arial"/>
              <a:buChar char="•"/>
              <a:defRPr/>
            </a:pPr>
            <a:endParaRPr lang="en-GB" sz="2000" kern="0" dirty="0" smtClean="0">
              <a:solidFill>
                <a:srgbClr val="000000"/>
              </a:solidFill>
              <a:latin typeface="Arial"/>
              <a:ea typeface="굴림" pitchFamily="-1" charset="-127"/>
            </a:endParaRPr>
          </a:p>
          <a:p>
            <a:pPr algn="l" eaLnBrk="0" hangingPunct="0">
              <a:spcBef>
                <a:spcPts val="600"/>
              </a:spcBef>
              <a:spcAft>
                <a:spcPts val="0"/>
              </a:spcAft>
              <a:buFont typeface="Times" pitchFamily="-1" charset="0"/>
              <a:buNone/>
              <a:defRPr/>
            </a:pPr>
            <a:endParaRPr lang="en-GB" sz="2000" kern="0" dirty="0" smtClean="0">
              <a:solidFill>
                <a:srgbClr val="000000"/>
              </a:solidFill>
              <a:latin typeface="Arial"/>
              <a:ea typeface="굴림" pitchFamily="-1" charset="-127"/>
            </a:endParaRPr>
          </a:p>
          <a:p>
            <a:pPr algn="l" eaLnBrk="0" hangingPunct="0">
              <a:spcBef>
                <a:spcPts val="600"/>
              </a:spcBef>
              <a:spcAft>
                <a:spcPts val="0"/>
              </a:spcAft>
              <a:buFont typeface="Arial"/>
              <a:buChar char="•"/>
              <a:defRPr/>
            </a:pPr>
            <a:r>
              <a:rPr lang="en-GB" sz="2000" kern="0" dirty="0" smtClean="0">
                <a:solidFill>
                  <a:srgbClr val="000000"/>
                </a:solidFill>
                <a:latin typeface="Arial"/>
                <a:ea typeface="굴림" pitchFamily="-1" charset="-127"/>
              </a:rPr>
              <a:t> Planning for June 2017 operational implementation.</a:t>
            </a:r>
            <a:endParaRPr lang="en-GB" sz="2000" kern="0" dirty="0" smtClean="0">
              <a:solidFill>
                <a:srgbClr val="FF0000"/>
              </a:solidFill>
              <a:latin typeface="Arial"/>
              <a:ea typeface="굴림" pitchFamily="-1" charset="-127"/>
            </a:endParaRPr>
          </a:p>
        </p:txBody>
      </p:sp>
      <p:pic>
        <p:nvPicPr>
          <p:cNvPr id="9" name="Picture 8" descr="Anal_index_indexPS39globalwinter.png"/>
          <p:cNvPicPr>
            <a:picLocks noChangeAspect="1"/>
          </p:cNvPicPr>
          <p:nvPr/>
        </p:nvPicPr>
        <p:blipFill>
          <a:blip r:embed="rId3" cstate="print"/>
          <a:srcRect l="5047" t="21345" r="50474" b="9487"/>
          <a:stretch>
            <a:fillRect/>
          </a:stretch>
        </p:blipFill>
        <p:spPr>
          <a:xfrm>
            <a:off x="4800600" y="2343600"/>
            <a:ext cx="3600000" cy="3600000"/>
          </a:xfrm>
          <a:prstGeom prst="rect">
            <a:avLst/>
          </a:prstGeom>
        </p:spPr>
      </p:pic>
      <p:pic>
        <p:nvPicPr>
          <p:cNvPr id="10" name="Picture 9" descr="Obs_index_indexPS39globalwinter.png"/>
          <p:cNvPicPr>
            <a:picLocks noChangeAspect="1"/>
          </p:cNvPicPr>
          <p:nvPr/>
        </p:nvPicPr>
        <p:blipFill>
          <a:blip r:embed="rId4" cstate="print"/>
          <a:srcRect l="5047" t="21345" r="47109" b="9487"/>
          <a:stretch>
            <a:fillRect/>
          </a:stretch>
        </p:blipFill>
        <p:spPr>
          <a:xfrm>
            <a:off x="685800" y="2343600"/>
            <a:ext cx="3600000" cy="3600000"/>
          </a:xfrm>
          <a:prstGeom prst="rect">
            <a:avLst/>
          </a:prstGeom>
        </p:spPr>
      </p:pic>
      <p:sp>
        <p:nvSpPr>
          <p:cNvPr id="11" name="Title 1"/>
          <p:cNvSpPr txBox="1">
            <a:spLocks/>
          </p:cNvSpPr>
          <p:nvPr/>
        </p:nvSpPr>
        <p:spPr bwMode="auto">
          <a:xfrm>
            <a:off x="990600" y="2286000"/>
            <a:ext cx="3276600" cy="457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GB" altLang="ja-JP" sz="2000" dirty="0" smtClean="0">
                <a:solidFill>
                  <a:srgbClr val="000000"/>
                </a:solidFill>
                <a:latin typeface="Arial"/>
                <a:ea typeface="ＭＳ Ｐゴシック" pitchFamily="-1" charset="-128"/>
                <a:cs typeface="Arial"/>
              </a:rPr>
              <a:t>Winter Verification Vs </a:t>
            </a:r>
            <a:r>
              <a:rPr lang="en-GB" altLang="ja-JP" sz="2000" dirty="0" err="1" smtClean="0">
                <a:solidFill>
                  <a:srgbClr val="000000"/>
                </a:solidFill>
                <a:latin typeface="Arial"/>
                <a:ea typeface="ＭＳ Ｐゴシック" pitchFamily="-1" charset="-128"/>
                <a:cs typeface="Arial"/>
              </a:rPr>
              <a:t>Obs</a:t>
            </a:r>
            <a:endParaRPr lang="en-GB" altLang="ja-JP" sz="2000" dirty="0" smtClean="0">
              <a:solidFill>
                <a:srgbClr val="FF0000"/>
              </a:solidFill>
              <a:latin typeface="Arial"/>
              <a:ea typeface="ＭＳ Ｐゴシック" pitchFamily="-1" charset="-128"/>
              <a:cs typeface="Arial"/>
            </a:endParaRPr>
          </a:p>
        </p:txBody>
      </p:sp>
      <p:sp>
        <p:nvSpPr>
          <p:cNvPr id="12" name="Title 1"/>
          <p:cNvSpPr txBox="1">
            <a:spLocks/>
          </p:cNvSpPr>
          <p:nvPr/>
        </p:nvSpPr>
        <p:spPr bwMode="auto">
          <a:xfrm>
            <a:off x="5410200" y="2286000"/>
            <a:ext cx="2971800" cy="457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algn="l">
              <a:defRPr/>
            </a:pPr>
            <a:r>
              <a:rPr lang="en-GB" altLang="ja-JP" sz="2000" dirty="0" smtClean="0">
                <a:solidFill>
                  <a:srgbClr val="000000"/>
                </a:solidFill>
                <a:latin typeface="Arial"/>
                <a:ea typeface="ＭＳ Ｐゴシック" pitchFamily="-1" charset="-128"/>
                <a:cs typeface="Arial"/>
              </a:rPr>
              <a:t>Winter </a:t>
            </a:r>
            <a:r>
              <a:rPr lang="en-GB" altLang="ja-JP" sz="2000" dirty="0" err="1" smtClean="0">
                <a:solidFill>
                  <a:srgbClr val="000000"/>
                </a:solidFill>
                <a:latin typeface="Arial"/>
                <a:ea typeface="ＭＳ Ｐゴシック" pitchFamily="-1" charset="-128"/>
                <a:cs typeface="Arial"/>
              </a:rPr>
              <a:t>Verif</a:t>
            </a:r>
            <a:r>
              <a:rPr lang="en-GB" altLang="ja-JP" sz="2000" dirty="0" smtClean="0">
                <a:solidFill>
                  <a:srgbClr val="000000"/>
                </a:solidFill>
                <a:latin typeface="Arial"/>
                <a:ea typeface="ＭＳ Ｐゴシック" pitchFamily="-1" charset="-128"/>
                <a:cs typeface="Arial"/>
              </a:rPr>
              <a:t> Vs Analysis</a:t>
            </a:r>
            <a:endParaRPr lang="en-GB" altLang="ja-JP" sz="2000" dirty="0" smtClean="0">
              <a:solidFill>
                <a:srgbClr val="FF0000"/>
              </a:solidFill>
              <a:latin typeface="Arial"/>
              <a:ea typeface="ＭＳ Ｐゴシック" pitchFamily="-1" charset="-128"/>
              <a:cs typeface="Arial"/>
            </a:endParaRPr>
          </a:p>
        </p:txBody>
      </p:sp>
      <p:sp>
        <p:nvSpPr>
          <p:cNvPr id="13" name="Subtitle 2"/>
          <p:cNvSpPr txBox="1">
            <a:spLocks/>
          </p:cNvSpPr>
          <p:nvPr/>
        </p:nvSpPr>
        <p:spPr>
          <a:xfrm>
            <a:off x="1619672" y="943744"/>
            <a:ext cx="7416824" cy="504056"/>
          </a:xfrm>
          <a:prstGeom prst="rect">
            <a:avLst/>
          </a:prstGeom>
        </p:spPr>
        <p:txBody>
          <a:bodyPr/>
          <a:lstStyle/>
          <a:p>
            <a:pPr algn="l" eaLnBrk="0" hangingPunct="0">
              <a:lnSpc>
                <a:spcPct val="90000"/>
              </a:lnSpc>
              <a:spcBef>
                <a:spcPct val="35000"/>
              </a:spcBef>
              <a:spcAft>
                <a:spcPct val="35000"/>
              </a:spcAft>
              <a:defRPr/>
            </a:pPr>
            <a:endParaRPr lang="en-US" sz="2000" kern="0" dirty="0">
              <a:solidFill>
                <a:srgbClr val="000000"/>
              </a:solidFill>
              <a:latin typeface="Arial"/>
              <a:ea typeface="ＭＳ Ｐゴシック" charset="0"/>
              <a:cs typeface="Arial"/>
            </a:endParaRP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6145560" y="2574032"/>
            <a:ext cx="576064" cy="504056"/>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4" name="Picture 2" descr="H:\attach\PS39_EPS_JFM_ScorecardObs.png"/>
          <p:cNvPicPr>
            <a:picLocks noChangeAspect="1" noChangeArrowheads="1"/>
          </p:cNvPicPr>
          <p:nvPr/>
        </p:nvPicPr>
        <p:blipFill>
          <a:blip r:embed="rId3" cstate="print"/>
          <a:srcRect t="17117" b="17117"/>
          <a:stretch>
            <a:fillRect/>
          </a:stretch>
        </p:blipFill>
        <p:spPr bwMode="auto">
          <a:xfrm>
            <a:off x="609600" y="1981200"/>
            <a:ext cx="4009855" cy="3744000"/>
          </a:xfrm>
          <a:prstGeom prst="rect">
            <a:avLst/>
          </a:prstGeom>
          <a:noFill/>
        </p:spPr>
      </p:pic>
      <p:sp>
        <p:nvSpPr>
          <p:cNvPr id="15" name="TextBox 14"/>
          <p:cNvSpPr txBox="1"/>
          <p:nvPr/>
        </p:nvSpPr>
        <p:spPr>
          <a:xfrm>
            <a:off x="533400" y="5526360"/>
            <a:ext cx="3886200" cy="923330"/>
          </a:xfrm>
          <a:prstGeom prst="rect">
            <a:avLst/>
          </a:prstGeom>
          <a:noFill/>
        </p:spPr>
        <p:txBody>
          <a:bodyPr wrap="square" rtlCol="0">
            <a:spAutoFit/>
          </a:bodyPr>
          <a:lstStyle/>
          <a:p>
            <a:pPr algn="l"/>
            <a:r>
              <a:rPr lang="en-GB" dirty="0" smtClean="0">
                <a:solidFill>
                  <a:schemeClr val="bg2"/>
                </a:solidFill>
                <a:latin typeface="Arial"/>
                <a:cs typeface="Arial"/>
              </a:rPr>
              <a:t>PS39 EPS CRPS scorecard for winter 2016 – up is better (max</a:t>
            </a:r>
          </a:p>
          <a:p>
            <a:pPr algn="l"/>
            <a:r>
              <a:rPr lang="en-GB" dirty="0" smtClean="0">
                <a:solidFill>
                  <a:schemeClr val="bg2"/>
                </a:solidFill>
                <a:latin typeface="Arial"/>
                <a:cs typeface="Arial"/>
              </a:rPr>
              <a:t>triangle = 20% improvement)</a:t>
            </a:r>
            <a:endParaRPr lang="en-GB" dirty="0">
              <a:solidFill>
                <a:schemeClr val="bg2"/>
              </a:solidFill>
              <a:latin typeface="Arial"/>
              <a:cs typeface="Arial"/>
            </a:endParaRPr>
          </a:p>
        </p:txBody>
      </p:sp>
      <p:sp>
        <p:nvSpPr>
          <p:cNvPr id="20" name="TextBox 19"/>
          <p:cNvSpPr txBox="1"/>
          <p:nvPr/>
        </p:nvSpPr>
        <p:spPr>
          <a:xfrm>
            <a:off x="1695872" y="410051"/>
            <a:ext cx="7143328" cy="1723549"/>
          </a:xfrm>
          <a:prstGeom prst="rect">
            <a:avLst/>
          </a:prstGeom>
          <a:noFill/>
        </p:spPr>
        <p:txBody>
          <a:bodyPr wrap="square" rtlCol="0">
            <a:spAutoFit/>
          </a:bodyPr>
          <a:lstStyle/>
          <a:p>
            <a:pPr marL="0" marR="0" lvl="1" indent="-288000" defTabSz="914400" eaLnBrk="1" fontAlgn="auto" latinLnBrk="0" hangingPunct="1">
              <a:lnSpc>
                <a:spcPct val="100000"/>
              </a:lnSpc>
              <a:spcBef>
                <a:spcPts val="0"/>
              </a:spcBef>
              <a:spcAft>
                <a:spcPts val="600"/>
              </a:spcAft>
              <a:buClrTx/>
              <a:buSzTx/>
              <a:buFontTx/>
              <a:buNone/>
              <a:tabLst/>
              <a:defRPr/>
            </a:pPr>
            <a:r>
              <a:rPr kumimoji="0" lang="en-GB" sz="3200" kern="0" dirty="0" smtClean="0">
                <a:solidFill>
                  <a:srgbClr val="000000"/>
                </a:solidFill>
                <a:latin typeface="Arial"/>
                <a:cs typeface="Arial"/>
              </a:rPr>
              <a:t>PS39: Global 20km Ensemble (N640)</a:t>
            </a:r>
            <a:endParaRPr kumimoji="0" lang="en-GB" sz="3200" b="0" i="0" strike="noStrike" kern="0" cap="none" spc="0" normalizeH="0" baseline="0" noProof="0" dirty="0" smtClean="0">
              <a:ln>
                <a:noFill/>
              </a:ln>
              <a:solidFill>
                <a:srgbClr val="000000"/>
              </a:solidFill>
              <a:effectLst/>
              <a:uLnTx/>
              <a:uFillTx/>
              <a:latin typeface="Arial"/>
              <a:cs typeface="Arial"/>
            </a:endParaRPr>
          </a:p>
          <a:p>
            <a:pPr marL="0" marR="0" lvl="1" indent="-288000" defTabSz="914400" eaLnBrk="1" fontAlgn="auto" latinLnBrk="0" hangingPunct="1">
              <a:lnSpc>
                <a:spcPct val="100000"/>
              </a:lnSpc>
              <a:spcBef>
                <a:spcPts val="0"/>
              </a:spcBef>
              <a:spcAft>
                <a:spcPts val="600"/>
              </a:spcAft>
              <a:buClrTx/>
              <a:buSzTx/>
              <a:buFontTx/>
              <a:buNone/>
              <a:tabLst/>
              <a:defRPr/>
            </a:pPr>
            <a:endParaRPr kumimoji="0" lang="en-GB" sz="2400" b="0" i="0" u="none" strike="noStrike" kern="0" cap="none" spc="0" normalizeH="0" baseline="0" noProof="0" dirty="0" smtClean="0">
              <a:ln>
                <a:noFill/>
              </a:ln>
              <a:solidFill>
                <a:srgbClr val="000000"/>
              </a:solidFill>
              <a:effectLst/>
              <a:uLnTx/>
              <a:uFillTx/>
              <a:latin typeface="Arial"/>
              <a:cs typeface="Arial"/>
            </a:endParaRPr>
          </a:p>
          <a:p>
            <a:pPr marL="0" marR="0" lvl="1" indent="-2880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smtClean="0">
                <a:ln>
                  <a:noFill/>
                </a:ln>
                <a:solidFill>
                  <a:srgbClr val="000000"/>
                </a:solidFill>
                <a:effectLst/>
                <a:uLnTx/>
                <a:uFillTx/>
                <a:latin typeface="Arial"/>
                <a:cs typeface="Arial"/>
              </a:rPr>
              <a:t>Improved spread, lower ensemble mean RMSE, improved probabilistic scores (CRPS +3.5%)</a:t>
            </a:r>
            <a:endParaRPr kumimoji="0" lang="en-GB" sz="2000" b="0" i="0" u="none" strike="noStrike" kern="0" cap="none" spc="0" normalizeH="0" baseline="0" noProof="0" dirty="0">
              <a:ln>
                <a:noFill/>
              </a:ln>
              <a:solidFill>
                <a:srgbClr val="000000"/>
              </a:solidFill>
              <a:effectLst/>
              <a:uLnTx/>
              <a:uFillTx/>
              <a:latin typeface="Arial"/>
              <a:cs typeface="Arial"/>
            </a:endParaRPr>
          </a:p>
        </p:txBody>
      </p:sp>
      <p:pic>
        <p:nvPicPr>
          <p:cNvPr id="10" name="Picture 9" descr="ensemble.gif"/>
          <p:cNvPicPr>
            <a:picLocks noChangeAspect="1"/>
          </p:cNvPicPr>
          <p:nvPr/>
        </p:nvPicPr>
        <p:blipFill>
          <a:blip r:embed="rId4" cstate="print"/>
          <a:stretch>
            <a:fillRect/>
          </a:stretch>
        </p:blipFill>
        <p:spPr>
          <a:xfrm>
            <a:off x="4499992" y="2348880"/>
            <a:ext cx="4554855" cy="2811780"/>
          </a:xfrm>
          <a:prstGeom prst="rect">
            <a:avLst/>
          </a:prstGeom>
        </p:spPr>
      </p:pic>
      <p:sp>
        <p:nvSpPr>
          <p:cNvPr id="11" name="TextBox 10"/>
          <p:cNvSpPr txBox="1"/>
          <p:nvPr/>
        </p:nvSpPr>
        <p:spPr>
          <a:xfrm>
            <a:off x="4427984" y="5517232"/>
            <a:ext cx="4716016" cy="1477328"/>
          </a:xfrm>
          <a:prstGeom prst="rect">
            <a:avLst/>
          </a:prstGeom>
          <a:noFill/>
        </p:spPr>
        <p:txBody>
          <a:bodyPr wrap="square" rtlCol="0">
            <a:spAutoFit/>
          </a:bodyPr>
          <a:lstStyle/>
          <a:p>
            <a:pPr algn="l"/>
            <a:r>
              <a:rPr lang="en-GB" dirty="0" smtClean="0">
                <a:solidFill>
                  <a:schemeClr val="bg2"/>
                </a:solidFill>
              </a:rPr>
              <a:t>Improved ensemble skill can help provide better guidance for the probability of high-impact weather events such as a storm strike</a:t>
            </a:r>
          </a:p>
          <a:p>
            <a:endParaRPr lang="en-GB" dirty="0"/>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2"/>
          <p:cNvSpPr/>
          <p:nvPr/>
        </p:nvSpPr>
        <p:spPr>
          <a:xfrm>
            <a:off x="1403648" y="304800"/>
            <a:ext cx="7560840" cy="1091141"/>
          </a:xfrm>
          <a:prstGeom prst="rect">
            <a:avLst/>
          </a:prstGeom>
          <a:noFill/>
          <a:ln>
            <a:noFill/>
          </a:ln>
        </p:spPr>
        <p:txBody>
          <a:bodyPr lIns="90000" tIns="45000" rIns="90000" bIns="45000"/>
          <a:lstStyle/>
          <a:p>
            <a:pPr fontAlgn="auto">
              <a:spcBef>
                <a:spcPts val="0"/>
              </a:spcBef>
              <a:spcAft>
                <a:spcPts val="0"/>
              </a:spcAft>
              <a:buFont typeface="Times" pitchFamily="-84" charset="0"/>
              <a:buNone/>
            </a:pPr>
            <a:r>
              <a:rPr lang="en-US" sz="2800" dirty="0" smtClean="0">
                <a:solidFill>
                  <a:srgbClr val="000000"/>
                </a:solidFill>
                <a:latin typeface="Arial"/>
                <a:ea typeface="DejaVu Sans"/>
                <a:cs typeface="Arial"/>
              </a:rPr>
              <a:t>PS39 UK model: </a:t>
            </a:r>
            <a:r>
              <a:rPr lang="en-US" sz="2800" dirty="0" smtClean="0">
                <a:solidFill>
                  <a:srgbClr val="0000FF"/>
                </a:solidFill>
                <a:latin typeface="Arial"/>
                <a:ea typeface="DejaVu Sans"/>
                <a:cs typeface="Arial"/>
              </a:rPr>
              <a:t>Hourly 4DVar </a:t>
            </a:r>
            <a:r>
              <a:rPr lang="en-US" sz="2800" dirty="0" err="1" smtClean="0">
                <a:solidFill>
                  <a:srgbClr val="000000"/>
                </a:solidFill>
                <a:latin typeface="Arial"/>
                <a:ea typeface="DejaVu Sans"/>
                <a:cs typeface="Arial"/>
              </a:rPr>
              <a:t>vs</a:t>
            </a:r>
            <a:r>
              <a:rPr lang="en-US" sz="2800" dirty="0" smtClean="0">
                <a:solidFill>
                  <a:srgbClr val="000000"/>
                </a:solidFill>
                <a:latin typeface="Arial"/>
                <a:ea typeface="DejaVu Sans"/>
                <a:cs typeface="Arial"/>
              </a:rPr>
              <a:t> 3Hourly 3DVar, ‘Nowcasting’ Performance</a:t>
            </a:r>
            <a:endParaRPr sz="2800" dirty="0">
              <a:solidFill>
                <a:prstClr val="black"/>
              </a:solidFill>
              <a:latin typeface="Arial"/>
              <a:ea typeface="굴림" pitchFamily="-84" charset="-127"/>
              <a:cs typeface="Arial"/>
            </a:endParaRPr>
          </a:p>
          <a:p>
            <a:pPr fontAlgn="auto">
              <a:spcBef>
                <a:spcPts val="0"/>
              </a:spcBef>
              <a:spcAft>
                <a:spcPts val="0"/>
              </a:spcAft>
              <a:buFont typeface="Times" pitchFamily="-84" charset="0"/>
              <a:buNone/>
            </a:pPr>
            <a:endParaRPr sz="1800" dirty="0">
              <a:solidFill>
                <a:prstClr val="black"/>
              </a:solidFill>
              <a:latin typeface="Arial"/>
              <a:ea typeface="굴림" pitchFamily="-84" charset="-127"/>
              <a:cs typeface="굴림" pitchFamily="-84" charset="-127"/>
            </a:endParaRPr>
          </a:p>
        </p:txBody>
      </p:sp>
      <p:graphicFrame>
        <p:nvGraphicFramePr>
          <p:cNvPr id="5" name="Table 4"/>
          <p:cNvGraphicFramePr>
            <a:graphicFrameLocks noGrp="1"/>
          </p:cNvGraphicFramePr>
          <p:nvPr/>
        </p:nvGraphicFramePr>
        <p:xfrm>
          <a:off x="2339752" y="1828800"/>
          <a:ext cx="5832648" cy="4265707"/>
        </p:xfrm>
        <a:graphic>
          <a:graphicData uri="http://schemas.openxmlformats.org/drawingml/2006/table">
            <a:tbl>
              <a:tblPr firstRow="1" bandRow="1">
                <a:tableStyleId>{5C22544A-7EE6-4342-B048-85BDC9FD1C3A}</a:tableStyleId>
              </a:tblPr>
              <a:tblGrid>
                <a:gridCol w="1944216"/>
                <a:gridCol w="1944216"/>
                <a:gridCol w="1944216"/>
              </a:tblGrid>
              <a:tr h="421499">
                <a:tc>
                  <a:txBody>
                    <a:bodyPr/>
                    <a:lstStyle/>
                    <a:p>
                      <a:r>
                        <a:rPr lang="en-GB" sz="1900" dirty="0" smtClean="0"/>
                        <a:t>Variable</a:t>
                      </a:r>
                      <a:endParaRPr lang="en-GB" sz="1900" dirty="0"/>
                    </a:p>
                  </a:txBody>
                  <a:tcPr/>
                </a:tc>
                <a:tc>
                  <a:txBody>
                    <a:bodyPr/>
                    <a:lstStyle/>
                    <a:p>
                      <a:pPr algn="ctr"/>
                      <a:r>
                        <a:rPr lang="en-GB" sz="1900" dirty="0" smtClean="0"/>
                        <a:t>Summer</a:t>
                      </a:r>
                      <a:endParaRPr lang="en-GB" sz="1900" dirty="0"/>
                    </a:p>
                  </a:txBody>
                  <a:tcPr/>
                </a:tc>
                <a:tc>
                  <a:txBody>
                    <a:bodyPr/>
                    <a:lstStyle/>
                    <a:p>
                      <a:pPr algn="ctr"/>
                      <a:r>
                        <a:rPr lang="en-GB" sz="1900" dirty="0" smtClean="0"/>
                        <a:t>Winter</a:t>
                      </a:r>
                      <a:endParaRPr lang="en-GB" sz="1900" dirty="0"/>
                    </a:p>
                  </a:txBody>
                  <a:tcPr/>
                </a:tc>
              </a:tr>
              <a:tr h="643824">
                <a:tc>
                  <a:txBody>
                    <a:bodyPr/>
                    <a:lstStyle/>
                    <a:p>
                      <a:r>
                        <a:rPr lang="en-GB" sz="1900" dirty="0" smtClean="0"/>
                        <a:t>Screen temperature</a:t>
                      </a:r>
                      <a:endParaRPr lang="en-GB" sz="1900" dirty="0"/>
                    </a:p>
                  </a:txBody>
                  <a:tcPr/>
                </a:tc>
                <a:tc>
                  <a:txBody>
                    <a:bodyPr/>
                    <a:lstStyle/>
                    <a:p>
                      <a:pPr algn="ctr"/>
                      <a:r>
                        <a:rPr lang="en-GB" sz="1900" b="1" dirty="0" smtClean="0">
                          <a:solidFill>
                            <a:srgbClr val="00B050"/>
                          </a:solidFill>
                        </a:rPr>
                        <a:t>-12.4%</a:t>
                      </a:r>
                      <a:endParaRPr lang="en-GB" sz="1900" b="1" dirty="0">
                        <a:solidFill>
                          <a:srgbClr val="00B050"/>
                        </a:solidFill>
                      </a:endParaRPr>
                    </a:p>
                  </a:txBody>
                  <a:tcPr/>
                </a:tc>
                <a:tc>
                  <a:txBody>
                    <a:bodyPr/>
                    <a:lstStyle/>
                    <a:p>
                      <a:pPr algn="ctr"/>
                      <a:r>
                        <a:rPr lang="en-GB" sz="1900" b="1" dirty="0" smtClean="0">
                          <a:solidFill>
                            <a:srgbClr val="FF0000"/>
                          </a:solidFill>
                        </a:rPr>
                        <a:t>+0.9%</a:t>
                      </a:r>
                      <a:endParaRPr lang="en-GB" sz="1900" b="1" dirty="0">
                        <a:solidFill>
                          <a:srgbClr val="FF0000"/>
                        </a:solidFill>
                      </a:endParaRPr>
                    </a:p>
                  </a:txBody>
                  <a:tcPr/>
                </a:tc>
              </a:tr>
              <a:tr h="740469">
                <a:tc>
                  <a:txBody>
                    <a:bodyPr/>
                    <a:lstStyle/>
                    <a:p>
                      <a:r>
                        <a:rPr lang="en-GB" sz="1900" dirty="0" smtClean="0"/>
                        <a:t>Screen relative humidity</a:t>
                      </a:r>
                      <a:endParaRPr lang="en-GB" sz="1900" dirty="0"/>
                    </a:p>
                  </a:txBody>
                  <a:tcPr/>
                </a:tc>
                <a:tc>
                  <a:txBody>
                    <a:bodyPr/>
                    <a:lstStyle/>
                    <a:p>
                      <a:pPr algn="ctr"/>
                      <a:r>
                        <a:rPr lang="en-GB" sz="1900" b="1" dirty="0" smtClean="0">
                          <a:solidFill>
                            <a:srgbClr val="00B050"/>
                          </a:solidFill>
                        </a:rPr>
                        <a:t>-2.9%</a:t>
                      </a:r>
                      <a:endParaRPr lang="en-GB" sz="1900" b="1" dirty="0">
                        <a:solidFill>
                          <a:srgbClr val="00B050"/>
                        </a:solidFill>
                      </a:endParaRPr>
                    </a:p>
                  </a:txBody>
                  <a:tcPr/>
                </a:tc>
                <a:tc>
                  <a:txBody>
                    <a:bodyPr/>
                    <a:lstStyle/>
                    <a:p>
                      <a:pPr algn="ctr"/>
                      <a:r>
                        <a:rPr lang="en-GB" sz="1900" b="1" dirty="0" smtClean="0">
                          <a:solidFill>
                            <a:srgbClr val="00B050"/>
                          </a:solidFill>
                        </a:rPr>
                        <a:t>-6.0%</a:t>
                      </a:r>
                      <a:endParaRPr lang="en-GB" sz="1900" b="1" dirty="0">
                        <a:solidFill>
                          <a:srgbClr val="00B050"/>
                        </a:solidFill>
                      </a:endParaRPr>
                    </a:p>
                  </a:txBody>
                  <a:tcPr/>
                </a:tc>
              </a:tr>
              <a:tr h="643824">
                <a:tc>
                  <a:txBody>
                    <a:bodyPr/>
                    <a:lstStyle/>
                    <a:p>
                      <a:r>
                        <a:rPr lang="en-GB" sz="1900" dirty="0" smtClean="0"/>
                        <a:t>Screen log</a:t>
                      </a:r>
                      <a:r>
                        <a:rPr lang="en-GB" sz="1900" baseline="-25000" dirty="0" smtClean="0"/>
                        <a:t>10</a:t>
                      </a:r>
                      <a:r>
                        <a:rPr lang="en-GB" sz="1900" dirty="0" smtClean="0"/>
                        <a:t> visibility</a:t>
                      </a:r>
                      <a:endParaRPr lang="en-GB" sz="1900" dirty="0"/>
                    </a:p>
                  </a:txBody>
                  <a:tcPr/>
                </a:tc>
                <a:tc>
                  <a:txBody>
                    <a:bodyPr/>
                    <a:lstStyle/>
                    <a:p>
                      <a:pPr algn="ctr"/>
                      <a:r>
                        <a:rPr lang="en-GB" sz="1900" b="1" dirty="0" smtClean="0">
                          <a:solidFill>
                            <a:srgbClr val="00B050"/>
                          </a:solidFill>
                        </a:rPr>
                        <a:t>-2.4%</a:t>
                      </a:r>
                      <a:endParaRPr lang="en-GB" sz="1900" b="1" dirty="0">
                        <a:solidFill>
                          <a:srgbClr val="00B050"/>
                        </a:solidFill>
                      </a:endParaRPr>
                    </a:p>
                  </a:txBody>
                  <a:tcPr/>
                </a:tc>
                <a:tc>
                  <a:txBody>
                    <a:bodyPr/>
                    <a:lstStyle/>
                    <a:p>
                      <a:pPr algn="ctr"/>
                      <a:r>
                        <a:rPr lang="en-GB" sz="1900" b="1" dirty="0" smtClean="0">
                          <a:solidFill>
                            <a:srgbClr val="00B050"/>
                          </a:solidFill>
                        </a:rPr>
                        <a:t>-4.0%</a:t>
                      </a:r>
                      <a:endParaRPr lang="en-GB" sz="1900" b="1" dirty="0">
                        <a:solidFill>
                          <a:srgbClr val="00B050"/>
                        </a:solidFill>
                      </a:endParaRPr>
                    </a:p>
                  </a:txBody>
                  <a:tcPr/>
                </a:tc>
              </a:tr>
              <a:tr h="643824">
                <a:tc>
                  <a:txBody>
                    <a:bodyPr/>
                    <a:lstStyle/>
                    <a:p>
                      <a:r>
                        <a:rPr lang="en-GB" sz="1900" dirty="0" smtClean="0"/>
                        <a:t>10-metre vector wind</a:t>
                      </a:r>
                      <a:endParaRPr lang="en-GB" sz="1900" dirty="0"/>
                    </a:p>
                  </a:txBody>
                  <a:tcPr/>
                </a:tc>
                <a:tc>
                  <a:txBody>
                    <a:bodyPr/>
                    <a:lstStyle/>
                    <a:p>
                      <a:pPr algn="ctr"/>
                      <a:r>
                        <a:rPr lang="en-GB" sz="1900" b="1" dirty="0" smtClean="0">
                          <a:solidFill>
                            <a:srgbClr val="00B050"/>
                          </a:solidFill>
                        </a:rPr>
                        <a:t>-3.1%</a:t>
                      </a:r>
                      <a:endParaRPr lang="en-GB" sz="1900" b="1" dirty="0">
                        <a:solidFill>
                          <a:srgbClr val="00B050"/>
                        </a:solidFill>
                      </a:endParaRPr>
                    </a:p>
                  </a:txBody>
                  <a:tcPr/>
                </a:tc>
                <a:tc>
                  <a:txBody>
                    <a:bodyPr/>
                    <a:lstStyle/>
                    <a:p>
                      <a:pPr algn="ctr"/>
                      <a:r>
                        <a:rPr lang="en-GB" sz="1900" b="1" dirty="0" smtClean="0">
                          <a:solidFill>
                            <a:srgbClr val="00B050"/>
                          </a:solidFill>
                        </a:rPr>
                        <a:t>-4.7%</a:t>
                      </a:r>
                      <a:endParaRPr lang="en-GB" sz="1900" b="1" dirty="0">
                        <a:solidFill>
                          <a:srgbClr val="00B050"/>
                        </a:solidFill>
                      </a:endParaRPr>
                    </a:p>
                  </a:txBody>
                  <a:tcPr/>
                </a:tc>
              </a:tr>
              <a:tr h="421499">
                <a:tc>
                  <a:txBody>
                    <a:bodyPr/>
                    <a:lstStyle/>
                    <a:p>
                      <a:r>
                        <a:rPr lang="en-GB" sz="1900" dirty="0" err="1" smtClean="0"/>
                        <a:t>pmsl</a:t>
                      </a:r>
                      <a:endParaRPr lang="en-GB" sz="1900" dirty="0"/>
                    </a:p>
                  </a:txBody>
                  <a:tcPr/>
                </a:tc>
                <a:tc>
                  <a:txBody>
                    <a:bodyPr/>
                    <a:lstStyle/>
                    <a:p>
                      <a:pPr algn="ctr"/>
                      <a:r>
                        <a:rPr lang="en-GB" sz="1900" b="1" dirty="0" smtClean="0">
                          <a:solidFill>
                            <a:srgbClr val="00B050"/>
                          </a:solidFill>
                        </a:rPr>
                        <a:t>-3.2%</a:t>
                      </a:r>
                      <a:endParaRPr lang="en-GB" sz="1900" b="1" dirty="0">
                        <a:solidFill>
                          <a:srgbClr val="00B050"/>
                        </a:solidFill>
                      </a:endParaRPr>
                    </a:p>
                  </a:txBody>
                  <a:tcPr/>
                </a:tc>
                <a:tc>
                  <a:txBody>
                    <a:bodyPr/>
                    <a:lstStyle/>
                    <a:p>
                      <a:pPr algn="ctr"/>
                      <a:r>
                        <a:rPr lang="en-GB" sz="1900" b="1" dirty="0" smtClean="0">
                          <a:solidFill>
                            <a:srgbClr val="00B050"/>
                          </a:solidFill>
                        </a:rPr>
                        <a:t>-10.0%</a:t>
                      </a:r>
                      <a:endParaRPr lang="en-GB" sz="1900" b="1" dirty="0">
                        <a:solidFill>
                          <a:srgbClr val="00B050"/>
                        </a:solidFill>
                      </a:endParaRPr>
                    </a:p>
                  </a:txBody>
                  <a:tcPr/>
                </a:tc>
              </a:tr>
              <a:tr h="421499">
                <a:tc>
                  <a:txBody>
                    <a:bodyPr/>
                    <a:lstStyle/>
                    <a:p>
                      <a:r>
                        <a:rPr lang="en-GB" sz="1900" dirty="0" smtClean="0"/>
                        <a:t>Total cloud cover</a:t>
                      </a:r>
                      <a:endParaRPr lang="en-GB" sz="1900" dirty="0"/>
                    </a:p>
                  </a:txBody>
                  <a:tcPr/>
                </a:tc>
                <a:tc>
                  <a:txBody>
                    <a:bodyPr/>
                    <a:lstStyle/>
                    <a:p>
                      <a:pPr algn="ctr"/>
                      <a:r>
                        <a:rPr lang="en-GB" sz="1900" b="1" dirty="0" smtClean="0">
                          <a:solidFill>
                            <a:srgbClr val="FF0000"/>
                          </a:solidFill>
                        </a:rPr>
                        <a:t>+3.8%</a:t>
                      </a:r>
                      <a:endParaRPr lang="en-GB" sz="1900" b="1" dirty="0">
                        <a:solidFill>
                          <a:srgbClr val="FF0000"/>
                        </a:solidFill>
                      </a:endParaRPr>
                    </a:p>
                  </a:txBody>
                  <a:tcPr/>
                </a:tc>
                <a:tc>
                  <a:txBody>
                    <a:bodyPr/>
                    <a:lstStyle/>
                    <a:p>
                      <a:pPr algn="ctr"/>
                      <a:r>
                        <a:rPr lang="en-GB" sz="1900" b="1" dirty="0" smtClean="0">
                          <a:solidFill>
                            <a:srgbClr val="00B050"/>
                          </a:solidFill>
                        </a:rPr>
                        <a:t>-2.1%</a:t>
                      </a:r>
                      <a:endParaRPr lang="en-GB" sz="1900" b="1" dirty="0">
                        <a:solidFill>
                          <a:srgbClr val="00B050"/>
                        </a:solidFill>
                      </a:endParaRPr>
                    </a:p>
                  </a:txBody>
                  <a:tcPr/>
                </a:tc>
              </a:tr>
            </a:tbl>
          </a:graphicData>
        </a:graphic>
      </p:graphicFrame>
      <p:sp>
        <p:nvSpPr>
          <p:cNvPr id="6" name="TextBox 5"/>
          <p:cNvSpPr txBox="1"/>
          <p:nvPr/>
        </p:nvSpPr>
        <p:spPr>
          <a:xfrm>
            <a:off x="1547664" y="6027003"/>
            <a:ext cx="6840760" cy="830997"/>
          </a:xfrm>
          <a:prstGeom prst="rect">
            <a:avLst/>
          </a:prstGeom>
          <a:solidFill>
            <a:schemeClr val="bg1"/>
          </a:solidFill>
        </p:spPr>
        <p:txBody>
          <a:bodyPr wrap="square" rtlCol="0">
            <a:spAutoFit/>
          </a:bodyPr>
          <a:lstStyle/>
          <a:p>
            <a:pPr algn="ctr" fontAlgn="auto">
              <a:spcBef>
                <a:spcPts val="0"/>
              </a:spcBef>
              <a:spcAft>
                <a:spcPts val="0"/>
              </a:spcAft>
              <a:buFont typeface="Times" pitchFamily="-84" charset="0"/>
              <a:buNone/>
            </a:pPr>
            <a:r>
              <a:rPr lang="en-GB" sz="1600" dirty="0" smtClean="0">
                <a:solidFill>
                  <a:prstClr val="black"/>
                </a:solidFill>
                <a:latin typeface="Arial"/>
                <a:ea typeface="굴림" pitchFamily="-84" charset="-127"/>
                <a:cs typeface="굴림" pitchFamily="-84" charset="-127"/>
              </a:rPr>
              <a:t>(Average of t+2 &amp; t+8 </a:t>
            </a:r>
            <a:r>
              <a:rPr lang="en-GB" sz="1600" dirty="0" err="1" smtClean="0">
                <a:solidFill>
                  <a:prstClr val="black"/>
                </a:solidFill>
                <a:latin typeface="Arial"/>
                <a:ea typeface="굴림" pitchFamily="-84" charset="-127"/>
                <a:cs typeface="굴림" pitchFamily="-84" charset="-127"/>
              </a:rPr>
              <a:t>rms</a:t>
            </a:r>
            <a:r>
              <a:rPr lang="en-GB" sz="1600" dirty="0" smtClean="0">
                <a:solidFill>
                  <a:prstClr val="black"/>
                </a:solidFill>
                <a:latin typeface="Arial"/>
                <a:ea typeface="굴림" pitchFamily="-84" charset="-127"/>
                <a:cs typeface="굴림" pitchFamily="-84" charset="-127"/>
              </a:rPr>
              <a:t> errors for hourly 4DVAR –</a:t>
            </a:r>
          </a:p>
          <a:p>
            <a:pPr algn="ctr" fontAlgn="auto">
              <a:spcBef>
                <a:spcPts val="0"/>
              </a:spcBef>
              <a:spcAft>
                <a:spcPts val="0"/>
              </a:spcAft>
              <a:buFont typeface="Times" pitchFamily="-84" charset="0"/>
              <a:buNone/>
            </a:pPr>
            <a:r>
              <a:rPr lang="en-GB" sz="1600" dirty="0" smtClean="0">
                <a:solidFill>
                  <a:prstClr val="black"/>
                </a:solidFill>
                <a:latin typeface="Arial"/>
                <a:ea typeface="굴림" pitchFamily="-84" charset="-127"/>
                <a:cs typeface="굴림" pitchFamily="-84" charset="-127"/>
              </a:rPr>
              <a:t>  Average of t+4 &amp; t+10 </a:t>
            </a:r>
            <a:r>
              <a:rPr lang="en-GB" sz="1600" dirty="0" err="1" smtClean="0">
                <a:solidFill>
                  <a:prstClr val="black"/>
                </a:solidFill>
                <a:latin typeface="Arial"/>
                <a:ea typeface="굴림" pitchFamily="-84" charset="-127"/>
                <a:cs typeface="굴림" pitchFamily="-84" charset="-127"/>
              </a:rPr>
              <a:t>rms</a:t>
            </a:r>
            <a:r>
              <a:rPr lang="en-GB" sz="1600" dirty="0" smtClean="0">
                <a:solidFill>
                  <a:prstClr val="black"/>
                </a:solidFill>
                <a:latin typeface="Arial"/>
                <a:ea typeface="굴림" pitchFamily="-84" charset="-127"/>
                <a:cs typeface="굴림" pitchFamily="-84" charset="-127"/>
              </a:rPr>
              <a:t> errors for 3-hourly 3DVAR) / </a:t>
            </a:r>
          </a:p>
          <a:p>
            <a:pPr algn="ctr" fontAlgn="auto">
              <a:spcBef>
                <a:spcPts val="0"/>
              </a:spcBef>
              <a:spcAft>
                <a:spcPts val="0"/>
              </a:spcAft>
              <a:buFont typeface="Times" pitchFamily="-84" charset="0"/>
              <a:buNone/>
            </a:pPr>
            <a:r>
              <a:rPr lang="en-GB" sz="1600" dirty="0" smtClean="0">
                <a:solidFill>
                  <a:prstClr val="black"/>
                </a:solidFill>
                <a:latin typeface="Arial"/>
                <a:ea typeface="굴림" pitchFamily="-84" charset="-127"/>
                <a:cs typeface="굴림" pitchFamily="-84" charset="-127"/>
              </a:rPr>
              <a:t>Average of t+4 &amp; t+10 </a:t>
            </a:r>
            <a:r>
              <a:rPr lang="en-GB" sz="1600" dirty="0" err="1" smtClean="0">
                <a:solidFill>
                  <a:prstClr val="black"/>
                </a:solidFill>
                <a:latin typeface="Arial"/>
                <a:ea typeface="굴림" pitchFamily="-84" charset="-127"/>
                <a:cs typeface="굴림" pitchFamily="-84" charset="-127"/>
              </a:rPr>
              <a:t>rms</a:t>
            </a:r>
            <a:r>
              <a:rPr lang="en-GB" sz="1600" dirty="0" smtClean="0">
                <a:solidFill>
                  <a:prstClr val="black"/>
                </a:solidFill>
                <a:latin typeface="Arial"/>
                <a:ea typeface="굴림" pitchFamily="-84" charset="-127"/>
                <a:cs typeface="굴림" pitchFamily="-84" charset="-127"/>
              </a:rPr>
              <a:t> errors for 3-hourly 3DVAR</a:t>
            </a:r>
          </a:p>
        </p:txBody>
      </p:sp>
      <p:sp>
        <p:nvSpPr>
          <p:cNvPr id="8" name="TextBox 7"/>
          <p:cNvSpPr txBox="1"/>
          <p:nvPr/>
        </p:nvSpPr>
        <p:spPr>
          <a:xfrm>
            <a:off x="251520" y="1844824"/>
            <a:ext cx="1691679" cy="646331"/>
          </a:xfrm>
          <a:prstGeom prst="rect">
            <a:avLst/>
          </a:prstGeom>
          <a:noFill/>
        </p:spPr>
        <p:txBody>
          <a:bodyPr wrap="square" rtlCol="0">
            <a:spAutoFit/>
          </a:bodyPr>
          <a:lstStyle/>
          <a:p>
            <a:r>
              <a:rPr lang="en-GB" i="1" dirty="0" smtClean="0">
                <a:solidFill>
                  <a:srgbClr val="0000FF"/>
                </a:solidFill>
              </a:rPr>
              <a:t>Note: </a:t>
            </a:r>
            <a:r>
              <a:rPr lang="en-GB" i="1" dirty="0" err="1" smtClean="0">
                <a:solidFill>
                  <a:srgbClr val="0000FF"/>
                </a:solidFill>
              </a:rPr>
              <a:t>VarBC</a:t>
            </a:r>
            <a:r>
              <a:rPr lang="en-GB" i="1" dirty="0" smtClean="0">
                <a:solidFill>
                  <a:srgbClr val="0000FF"/>
                </a:solidFill>
              </a:rPr>
              <a:t> is used</a:t>
            </a:r>
            <a:endParaRPr lang="en-GB" i="1" dirty="0">
              <a:solidFill>
                <a:srgbClr val="0000FF"/>
              </a:solidFill>
            </a:endParaRP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1524000" y="423863"/>
            <a:ext cx="5029200" cy="719137"/>
          </a:xfrm>
          <a:prstGeom prst="rect">
            <a:avLst/>
          </a:prstGeom>
          <a:noFill/>
          <a:ln w="9525">
            <a:noFill/>
            <a:miter lim="800000"/>
            <a:headEnd/>
            <a:tailEnd/>
          </a:ln>
        </p:spPr>
        <p:txBody>
          <a:bodyPr anchor="ctr">
            <a:prstTxWarp prst="textNoShape">
              <a:avLst/>
            </a:prstTxWarp>
          </a:bodyPr>
          <a:lstStyle/>
          <a:p>
            <a:pPr algn="ctr" eaLnBrk="0" latinLnBrk="0" hangingPunct="0">
              <a:spcBef>
                <a:spcPct val="50000"/>
              </a:spcBef>
              <a:buFontTx/>
              <a:buNone/>
            </a:pPr>
            <a:r>
              <a:rPr kumimoji="0" lang="en-US" altLang="ja-JP" sz="3200" dirty="0" smtClean="0">
                <a:solidFill>
                  <a:srgbClr val="000000"/>
                </a:solidFill>
                <a:latin typeface="Arial" pitchFamily="-110" charset="0"/>
                <a:ea typeface="Arial" pitchFamily="-110" charset="0"/>
                <a:cs typeface="Arial" pitchFamily="-110" charset="0"/>
              </a:rPr>
              <a:t>SINGV Project: Year 4</a:t>
            </a:r>
          </a:p>
        </p:txBody>
      </p:sp>
      <p:sp>
        <p:nvSpPr>
          <p:cNvPr id="35" name="TextBox 24"/>
          <p:cNvSpPr txBox="1">
            <a:spLocks noChangeArrowheads="1"/>
          </p:cNvSpPr>
          <p:nvPr/>
        </p:nvSpPr>
        <p:spPr bwMode="auto">
          <a:xfrm>
            <a:off x="5713196" y="3395246"/>
            <a:ext cx="3411611" cy="338554"/>
          </a:xfrm>
          <a:prstGeom prst="rect">
            <a:avLst/>
          </a:prstGeom>
          <a:solidFill>
            <a:srgbClr val="FFFFFF"/>
          </a:solidFill>
          <a:ln w="9525">
            <a:noFill/>
            <a:miter lim="800000"/>
            <a:headEnd/>
            <a:tailEnd/>
          </a:ln>
        </p:spPr>
        <p:txBody>
          <a:bodyPr wrap="none">
            <a:prstTxWarp prst="textNoShape">
              <a:avLst/>
            </a:prstTxWarp>
            <a:spAutoFit/>
          </a:bodyPr>
          <a:lstStyle/>
          <a:p>
            <a:pPr fontAlgn="auto" latinLnBrk="0">
              <a:spcBef>
                <a:spcPts val="0"/>
              </a:spcBef>
              <a:spcAft>
                <a:spcPts val="0"/>
              </a:spcAft>
              <a:buFontTx/>
              <a:buNone/>
              <a:defRPr/>
            </a:pPr>
            <a:r>
              <a:rPr kumimoji="0" lang="en-US" altLang="ja-JP" sz="1600" kern="0" dirty="0" smtClean="0">
                <a:solidFill>
                  <a:srgbClr val="0000FF"/>
                </a:solidFill>
                <a:latin typeface="Arial" pitchFamily="-1" charset="0"/>
              </a:rPr>
              <a:t>SINGV 1.5km EPS: </a:t>
            </a:r>
            <a:r>
              <a:rPr kumimoji="0" lang="en-US" altLang="ja-JP" sz="1600" kern="0" dirty="0" err="1" smtClean="0">
                <a:solidFill>
                  <a:srgbClr val="0000FF"/>
                </a:solidFill>
                <a:latin typeface="Arial" pitchFamily="-1" charset="0"/>
              </a:rPr>
              <a:t>Hovmoller</a:t>
            </a:r>
            <a:r>
              <a:rPr kumimoji="0" lang="en-US" altLang="ja-JP" sz="1600" kern="0" dirty="0" smtClean="0">
                <a:solidFill>
                  <a:srgbClr val="0000FF"/>
                </a:solidFill>
                <a:latin typeface="Arial" pitchFamily="-1" charset="0"/>
              </a:rPr>
              <a:t> Plot:</a:t>
            </a:r>
            <a:endParaRPr kumimoji="0" lang="en-US" altLang="ja-JP" sz="1600" kern="0" dirty="0">
              <a:solidFill>
                <a:srgbClr val="0000FF"/>
              </a:solidFill>
              <a:latin typeface="Arial" pitchFamily="-1" charset="0"/>
            </a:endParaRPr>
          </a:p>
        </p:txBody>
      </p:sp>
      <p:pic>
        <p:nvPicPr>
          <p:cNvPr id="8" name="Picture 9" descr="montage_hovens_1p5_4p5.png"/>
          <p:cNvPicPr>
            <a:picLocks noChangeAspect="1"/>
          </p:cNvPicPr>
          <p:nvPr/>
        </p:nvPicPr>
        <p:blipFill>
          <a:blip r:embed="rId3" cstate="print"/>
          <a:srcRect t="8487" r="53397"/>
          <a:stretch>
            <a:fillRect/>
          </a:stretch>
        </p:blipFill>
        <p:spPr bwMode="auto">
          <a:xfrm>
            <a:off x="5791200" y="3754800"/>
            <a:ext cx="3160708" cy="3103200"/>
          </a:xfrm>
          <a:prstGeom prst="rect">
            <a:avLst/>
          </a:prstGeom>
          <a:noFill/>
          <a:ln w="9525">
            <a:noFill/>
            <a:miter lim="800000"/>
            <a:headEnd/>
            <a:tailEnd/>
          </a:ln>
        </p:spPr>
      </p:pic>
      <p:pic>
        <p:nvPicPr>
          <p:cNvPr id="9" name="Picture 13" descr="Figure3_hov_gpm_zoom.png"/>
          <p:cNvPicPr>
            <a:picLocks noChangeAspect="1"/>
          </p:cNvPicPr>
          <p:nvPr/>
        </p:nvPicPr>
        <p:blipFill>
          <a:blip r:embed="rId4" cstate="print"/>
          <a:srcRect t="8064"/>
          <a:stretch>
            <a:fillRect/>
          </a:stretch>
        </p:blipFill>
        <p:spPr bwMode="auto">
          <a:xfrm>
            <a:off x="6878402" y="1636713"/>
            <a:ext cx="2032235" cy="1792287"/>
          </a:xfrm>
          <a:prstGeom prst="rect">
            <a:avLst/>
          </a:prstGeom>
          <a:noFill/>
          <a:ln w="9525">
            <a:noFill/>
            <a:miter lim="800000"/>
            <a:headEnd/>
            <a:tailEnd/>
          </a:ln>
        </p:spPr>
      </p:pic>
      <p:sp>
        <p:nvSpPr>
          <p:cNvPr id="10" name="TextBox 7"/>
          <p:cNvSpPr txBox="1">
            <a:spLocks noChangeArrowheads="1"/>
          </p:cNvSpPr>
          <p:nvPr/>
        </p:nvSpPr>
        <p:spPr bwMode="auto">
          <a:xfrm>
            <a:off x="228600" y="1495425"/>
            <a:ext cx="6629400" cy="1938992"/>
          </a:xfrm>
          <a:prstGeom prst="rect">
            <a:avLst/>
          </a:prstGeom>
          <a:noFill/>
          <a:ln w="9525">
            <a:noFill/>
            <a:miter lim="800000"/>
            <a:headEnd/>
            <a:tailEnd/>
          </a:ln>
        </p:spPr>
        <p:txBody>
          <a:bodyPr wrap="square">
            <a:prstTxWarp prst="textNoShape">
              <a:avLst/>
            </a:prstTxWarp>
            <a:spAutoFit/>
          </a:bodyPr>
          <a:lstStyle/>
          <a:p>
            <a:pPr algn="l">
              <a:buFont typeface="Wingdings" pitchFamily="-110" charset="2"/>
              <a:buChar char="§"/>
            </a:pPr>
            <a:r>
              <a:rPr lang="en-US" altLang="ko-KR" sz="2000" dirty="0" smtClean="0">
                <a:solidFill>
                  <a:srgbClr val="000000"/>
                </a:solidFill>
                <a:latin typeface="Arial" pitchFamily="-110" charset="0"/>
                <a:ea typeface="Arial" pitchFamily="-110" charset="0"/>
                <a:cs typeface="Arial" pitchFamily="-110" charset="0"/>
              </a:rPr>
              <a:t> Implemented real-time DA and ensemble in Singapore</a:t>
            </a:r>
          </a:p>
          <a:p>
            <a:pPr algn="l">
              <a:buFont typeface="Wingdings" pitchFamily="-110" charset="2"/>
              <a:buChar char="§"/>
            </a:pPr>
            <a:endParaRPr lang="en-US" altLang="ko-KR" sz="2000" dirty="0" smtClean="0">
              <a:solidFill>
                <a:srgbClr val="000000"/>
              </a:solidFill>
              <a:latin typeface="Arial" pitchFamily="-110" charset="0"/>
              <a:ea typeface="Arial" pitchFamily="-110" charset="0"/>
              <a:cs typeface="Arial" pitchFamily="-110" charset="0"/>
            </a:endParaRPr>
          </a:p>
          <a:p>
            <a:pPr algn="l">
              <a:buFont typeface="Wingdings" pitchFamily="-110" charset="2"/>
              <a:buChar char="§"/>
            </a:pPr>
            <a:r>
              <a:rPr lang="en-US" altLang="ko-KR" sz="2000" dirty="0" smtClean="0">
                <a:solidFill>
                  <a:srgbClr val="000000"/>
                </a:solidFill>
                <a:latin typeface="Arial" pitchFamily="-110" charset="0"/>
                <a:ea typeface="Arial" pitchFamily="-110" charset="0"/>
                <a:cs typeface="Arial" pitchFamily="-110" charset="0"/>
              </a:rPr>
              <a:t> 1</a:t>
            </a:r>
            <a:r>
              <a:rPr lang="en-US" altLang="ko-KR" sz="2000" baseline="30000" dirty="0" smtClean="0">
                <a:solidFill>
                  <a:srgbClr val="000000"/>
                </a:solidFill>
                <a:latin typeface="Arial" pitchFamily="-110" charset="0"/>
                <a:ea typeface="Arial" pitchFamily="-110" charset="0"/>
                <a:cs typeface="Arial" pitchFamily="-110" charset="0"/>
              </a:rPr>
              <a:t>st</a:t>
            </a:r>
            <a:r>
              <a:rPr lang="en-US" altLang="ko-KR" sz="2000" dirty="0" smtClean="0">
                <a:solidFill>
                  <a:srgbClr val="000000"/>
                </a:solidFill>
                <a:latin typeface="Arial" pitchFamily="-110" charset="0"/>
                <a:ea typeface="Arial" pitchFamily="-110" charset="0"/>
                <a:cs typeface="Arial" pitchFamily="-110" charset="0"/>
              </a:rPr>
              <a:t> version of hourly 4DVar tested</a:t>
            </a:r>
          </a:p>
          <a:p>
            <a:pPr algn="l">
              <a:buFont typeface="Wingdings" pitchFamily="-110" charset="2"/>
              <a:buChar char="§"/>
            </a:pPr>
            <a:endParaRPr lang="en-US" altLang="ko-KR" sz="2000" dirty="0" smtClean="0">
              <a:solidFill>
                <a:srgbClr val="000000"/>
              </a:solidFill>
              <a:latin typeface="Arial" pitchFamily="-110" charset="0"/>
              <a:ea typeface="Arial" pitchFamily="-110" charset="0"/>
              <a:cs typeface="Arial" pitchFamily="-110" charset="0"/>
            </a:endParaRPr>
          </a:p>
          <a:p>
            <a:pPr algn="l">
              <a:buFont typeface="Wingdings" pitchFamily="-110" charset="2"/>
              <a:buChar char="§"/>
            </a:pPr>
            <a:r>
              <a:rPr lang="en-US" altLang="ko-KR" sz="2000" dirty="0" smtClean="0">
                <a:solidFill>
                  <a:srgbClr val="000000"/>
                </a:solidFill>
                <a:latin typeface="Arial" pitchFamily="-110" charset="0"/>
                <a:ea typeface="Arial" pitchFamily="-110" charset="0"/>
                <a:cs typeface="Arial" pitchFamily="-110" charset="0"/>
              </a:rPr>
              <a:t> Timely data over Singapore region is critical (making use of </a:t>
            </a:r>
            <a:r>
              <a:rPr lang="en-US" altLang="ko-KR" sz="2000" dirty="0" err="1" smtClean="0">
                <a:solidFill>
                  <a:srgbClr val="000000"/>
                </a:solidFill>
                <a:latin typeface="Arial" pitchFamily="-110" charset="0"/>
                <a:ea typeface="Arial" pitchFamily="-110" charset="0"/>
                <a:cs typeface="Arial" pitchFamily="-110" charset="0"/>
              </a:rPr>
              <a:t>DBNet</a:t>
            </a:r>
            <a:r>
              <a:rPr lang="en-US" altLang="ko-KR" sz="2000" dirty="0" smtClean="0">
                <a:solidFill>
                  <a:srgbClr val="000000"/>
                </a:solidFill>
                <a:latin typeface="Arial" pitchFamily="-110" charset="0"/>
                <a:ea typeface="Arial" pitchFamily="-110" charset="0"/>
                <a:cs typeface="Arial" pitchFamily="-110" charset="0"/>
              </a:rPr>
              <a:t>)</a:t>
            </a:r>
          </a:p>
        </p:txBody>
      </p:sp>
      <p:sp>
        <p:nvSpPr>
          <p:cNvPr id="11" name="TextBox 24"/>
          <p:cNvSpPr txBox="1">
            <a:spLocks noChangeArrowheads="1"/>
          </p:cNvSpPr>
          <p:nvPr/>
        </p:nvSpPr>
        <p:spPr bwMode="auto">
          <a:xfrm>
            <a:off x="7977752" y="2861846"/>
            <a:ext cx="709048" cy="338554"/>
          </a:xfrm>
          <a:prstGeom prst="rect">
            <a:avLst/>
          </a:prstGeom>
          <a:solidFill>
            <a:srgbClr val="FFFFFF"/>
          </a:solidFill>
          <a:ln w="9525">
            <a:noFill/>
            <a:miter lim="800000"/>
            <a:headEnd/>
            <a:tailEnd/>
          </a:ln>
        </p:spPr>
        <p:txBody>
          <a:bodyPr wrap="none">
            <a:prstTxWarp prst="textNoShape">
              <a:avLst/>
            </a:prstTxWarp>
            <a:spAutoFit/>
          </a:bodyPr>
          <a:lstStyle/>
          <a:p>
            <a:pPr fontAlgn="auto" latinLnBrk="0">
              <a:spcBef>
                <a:spcPts val="0"/>
              </a:spcBef>
              <a:spcAft>
                <a:spcPts val="0"/>
              </a:spcAft>
              <a:buFontTx/>
              <a:buNone/>
              <a:defRPr/>
            </a:pPr>
            <a:r>
              <a:rPr kumimoji="0" lang="en-US" altLang="ja-JP" sz="1600" kern="0" dirty="0" smtClean="0">
                <a:solidFill>
                  <a:srgbClr val="0000FF"/>
                </a:solidFill>
                <a:latin typeface="Arial" pitchFamily="-1" charset="0"/>
              </a:rPr>
              <a:t>GPM: </a:t>
            </a:r>
            <a:endParaRPr kumimoji="0" lang="en-US" altLang="ja-JP" sz="1600" kern="0" dirty="0">
              <a:solidFill>
                <a:srgbClr val="0000FF"/>
              </a:solidFill>
              <a:latin typeface="Arial" pitchFamily="-1" charset="0"/>
            </a:endParaRPr>
          </a:p>
        </p:txBody>
      </p:sp>
      <p:pic>
        <p:nvPicPr>
          <p:cNvPr id="12" name="Picture 11" descr="SS_3hr_Precipitation_Accumulation_90th_percentile_Fractions_Skill_Score_Fc-Anl_SINGV_radar_domain_537_T24_EQ_201608010000_to_201608310000_Anl_GPM_Anl-2.png"/>
          <p:cNvPicPr>
            <a:picLocks noChangeAspect="1"/>
          </p:cNvPicPr>
          <p:nvPr/>
        </p:nvPicPr>
        <p:blipFill>
          <a:blip r:embed="rId5" cstate="print"/>
          <a:stretch>
            <a:fillRect/>
          </a:stretch>
        </p:blipFill>
        <p:spPr>
          <a:xfrm>
            <a:off x="689409" y="3657600"/>
            <a:ext cx="4415991" cy="3110400"/>
          </a:xfrm>
          <a:prstGeom prst="rect">
            <a:avLst/>
          </a:prstGeom>
        </p:spPr>
      </p:pic>
      <p:sp>
        <p:nvSpPr>
          <p:cNvPr id="13" name="TextBox 24"/>
          <p:cNvSpPr txBox="1">
            <a:spLocks noChangeArrowheads="1"/>
          </p:cNvSpPr>
          <p:nvPr/>
        </p:nvSpPr>
        <p:spPr bwMode="auto">
          <a:xfrm>
            <a:off x="2895600" y="5943600"/>
            <a:ext cx="754934" cy="338554"/>
          </a:xfrm>
          <a:prstGeom prst="rect">
            <a:avLst/>
          </a:prstGeom>
          <a:solidFill>
            <a:srgbClr val="FFFFFF"/>
          </a:solidFill>
          <a:ln w="9525">
            <a:noFill/>
            <a:miter lim="800000"/>
            <a:headEnd/>
            <a:tailEnd/>
          </a:ln>
        </p:spPr>
        <p:txBody>
          <a:bodyPr wrap="none">
            <a:prstTxWarp prst="textNoShape">
              <a:avLst/>
            </a:prstTxWarp>
            <a:spAutoFit/>
          </a:bodyPr>
          <a:lstStyle/>
          <a:p>
            <a:pPr fontAlgn="auto" latinLnBrk="0">
              <a:spcBef>
                <a:spcPts val="0"/>
              </a:spcBef>
              <a:spcAft>
                <a:spcPts val="0"/>
              </a:spcAft>
              <a:buFontTx/>
              <a:buNone/>
              <a:defRPr/>
            </a:pPr>
            <a:r>
              <a:rPr kumimoji="0" lang="en-US" altLang="ja-JP" sz="1600" kern="0" dirty="0" smtClean="0">
                <a:solidFill>
                  <a:srgbClr val="0000FF"/>
                </a:solidFill>
                <a:latin typeface="Arial" pitchFamily="-1" charset="0"/>
              </a:rPr>
              <a:t>VN4.0</a:t>
            </a:r>
            <a:endParaRPr kumimoji="0" lang="en-US" altLang="ja-JP" sz="1600" kern="0" dirty="0">
              <a:solidFill>
                <a:srgbClr val="0000FF"/>
              </a:solidFill>
              <a:latin typeface="Arial" pitchFamily="-1" charset="0"/>
            </a:endParaRPr>
          </a:p>
        </p:txBody>
      </p:sp>
      <p:sp>
        <p:nvSpPr>
          <p:cNvPr id="14" name="TextBox 24"/>
          <p:cNvSpPr txBox="1">
            <a:spLocks noChangeArrowheads="1"/>
          </p:cNvSpPr>
          <p:nvPr/>
        </p:nvSpPr>
        <p:spPr bwMode="auto">
          <a:xfrm>
            <a:off x="3657600" y="5943600"/>
            <a:ext cx="754934" cy="338554"/>
          </a:xfrm>
          <a:prstGeom prst="rect">
            <a:avLst/>
          </a:prstGeom>
          <a:solidFill>
            <a:srgbClr val="FFFFFF"/>
          </a:solidFill>
          <a:ln w="9525">
            <a:noFill/>
            <a:miter lim="800000"/>
            <a:headEnd/>
            <a:tailEnd/>
          </a:ln>
        </p:spPr>
        <p:txBody>
          <a:bodyPr wrap="none">
            <a:prstTxWarp prst="textNoShape">
              <a:avLst/>
            </a:prstTxWarp>
            <a:spAutoFit/>
          </a:bodyPr>
          <a:lstStyle/>
          <a:p>
            <a:pPr fontAlgn="auto" latinLnBrk="0">
              <a:spcBef>
                <a:spcPts val="0"/>
              </a:spcBef>
              <a:spcAft>
                <a:spcPts val="0"/>
              </a:spcAft>
              <a:buFontTx/>
              <a:buNone/>
              <a:defRPr/>
            </a:pPr>
            <a:r>
              <a:rPr kumimoji="0" lang="en-US" altLang="ja-JP" sz="1600" kern="0" dirty="0" smtClean="0">
                <a:solidFill>
                  <a:srgbClr val="00FF00"/>
                </a:solidFill>
                <a:latin typeface="Arial" pitchFamily="-1" charset="0"/>
              </a:rPr>
              <a:t>VN4.1</a:t>
            </a:r>
            <a:endParaRPr kumimoji="0" lang="en-US" altLang="ja-JP" sz="1600" kern="0" dirty="0">
              <a:solidFill>
                <a:srgbClr val="00FF00"/>
              </a:solidFill>
              <a:latin typeface="Arial" pitchFamily="-1" charset="0"/>
            </a:endParaRPr>
          </a:p>
        </p:txBody>
      </p:sp>
      <p:sp>
        <p:nvSpPr>
          <p:cNvPr id="15" name="TextBox 24"/>
          <p:cNvSpPr txBox="1">
            <a:spLocks noChangeArrowheads="1"/>
          </p:cNvSpPr>
          <p:nvPr/>
        </p:nvSpPr>
        <p:spPr bwMode="auto">
          <a:xfrm>
            <a:off x="2064466" y="5943600"/>
            <a:ext cx="754934" cy="338554"/>
          </a:xfrm>
          <a:prstGeom prst="rect">
            <a:avLst/>
          </a:prstGeom>
          <a:solidFill>
            <a:srgbClr val="FFFFFF"/>
          </a:solidFill>
          <a:ln w="9525">
            <a:noFill/>
            <a:miter lim="800000"/>
            <a:headEnd/>
            <a:tailEnd/>
          </a:ln>
        </p:spPr>
        <p:txBody>
          <a:bodyPr wrap="none">
            <a:prstTxWarp prst="textNoShape">
              <a:avLst/>
            </a:prstTxWarp>
            <a:spAutoFit/>
          </a:bodyPr>
          <a:lstStyle/>
          <a:p>
            <a:pPr fontAlgn="auto" latinLnBrk="0">
              <a:spcBef>
                <a:spcPts val="0"/>
              </a:spcBef>
              <a:spcAft>
                <a:spcPts val="0"/>
              </a:spcAft>
              <a:buFontTx/>
              <a:buNone/>
              <a:defRPr/>
            </a:pPr>
            <a:r>
              <a:rPr kumimoji="0" lang="en-US" altLang="ja-JP" sz="1600" kern="0" dirty="0" smtClean="0">
                <a:solidFill>
                  <a:srgbClr val="FF0000"/>
                </a:solidFill>
                <a:latin typeface="Arial" pitchFamily="-1" charset="0"/>
              </a:rPr>
              <a:t>VN3.1</a:t>
            </a:r>
            <a:endParaRPr kumimoji="0" lang="en-US" altLang="ja-JP" sz="1600" kern="0" dirty="0">
              <a:solidFill>
                <a:srgbClr val="FF0000"/>
              </a:solidFill>
              <a:latin typeface="Arial" pitchFamily="-1" charset="0"/>
            </a:endParaRPr>
          </a:p>
        </p:txBody>
      </p:sp>
      <p:pic>
        <p:nvPicPr>
          <p:cNvPr id="16" name="Picture 4" descr="km4p5_mean_orog_full"/>
          <p:cNvPicPr>
            <a:picLocks noChangeAspect="1" noChangeArrowheads="1"/>
          </p:cNvPicPr>
          <p:nvPr/>
        </p:nvPicPr>
        <p:blipFill>
          <a:blip r:embed="rId6" cstate="print"/>
          <a:srcRect b="17748"/>
          <a:stretch>
            <a:fillRect/>
          </a:stretch>
        </p:blipFill>
        <p:spPr bwMode="auto">
          <a:xfrm>
            <a:off x="7110532" y="0"/>
            <a:ext cx="1597414"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Future satellites of particular interest</a:t>
            </a:r>
            <a:endParaRPr lang="en-GB" dirty="0">
              <a:solidFill>
                <a:schemeClr val="tx1"/>
              </a:solidFill>
            </a:endParaRPr>
          </a:p>
        </p:txBody>
      </p:sp>
      <p:sp>
        <p:nvSpPr>
          <p:cNvPr id="6" name="Text Placeholder 6"/>
          <p:cNvSpPr txBox="1">
            <a:spLocks/>
          </p:cNvSpPr>
          <p:nvPr/>
        </p:nvSpPr>
        <p:spPr>
          <a:xfrm>
            <a:off x="1115616" y="1844824"/>
            <a:ext cx="6840413" cy="4752528"/>
          </a:xfrm>
          <a:prstGeom prst="rect">
            <a:avLst/>
          </a:prstGeom>
        </p:spPr>
        <p:txBody>
          <a:bodyPr vert="horz"/>
          <a:lstStyle/>
          <a:p>
            <a:pPr marL="261938" marR="0" lvl="0" indent="-261938" algn="l" defTabSz="914400" rtl="0" eaLnBrk="0" fontAlgn="base" latinLnBrk="0" hangingPunct="0">
              <a:lnSpc>
                <a:spcPct val="90000"/>
              </a:lnSpc>
              <a:spcBef>
                <a:spcPct val="35000"/>
              </a:spcBef>
              <a:spcAft>
                <a:spcPts val="408"/>
              </a:spcAft>
              <a:buClrTx/>
              <a:buSzTx/>
              <a:buFontTx/>
              <a:buChar char="•"/>
              <a:tabLst/>
              <a:defRPr/>
            </a:pPr>
            <a:r>
              <a:rPr kumimoji="0" lang="en-GB" sz="24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GOES-16</a:t>
            </a:r>
          </a:p>
          <a:p>
            <a:pPr marL="719138" lvl="1" indent="-261938" algn="l" eaLnBrk="0" hangingPunct="0">
              <a:lnSpc>
                <a:spcPct val="90000"/>
              </a:lnSpc>
              <a:spcBef>
                <a:spcPct val="35000"/>
              </a:spcBef>
              <a:spcAft>
                <a:spcPts val="408"/>
              </a:spcAft>
              <a:buFont typeface="Wingdings" pitchFamily="2" charset="2"/>
              <a:buChar char="Ø"/>
            </a:pPr>
            <a:r>
              <a:rPr lang="en-GB" kern="0" dirty="0" smtClean="0">
                <a:solidFill>
                  <a:srgbClr val="000000"/>
                </a:solidFill>
                <a:latin typeface="+mn-lt"/>
                <a:ea typeface="ＭＳ Ｐゴシック" charset="0"/>
                <a:cs typeface="ＭＳ Ｐゴシック" charset="0"/>
              </a:rPr>
              <a:t>Now on </a:t>
            </a:r>
            <a:r>
              <a:rPr lang="en-GB" kern="0" dirty="0" err="1" smtClean="0">
                <a:solidFill>
                  <a:srgbClr val="000000"/>
                </a:solidFill>
                <a:latin typeface="+mn-lt"/>
                <a:ea typeface="ＭＳ Ｐゴシック" charset="0"/>
                <a:cs typeface="ＭＳ Ｐゴシック" charset="0"/>
              </a:rPr>
              <a:t>EUMETCast</a:t>
            </a:r>
            <a:r>
              <a:rPr lang="en-GB" kern="0" dirty="0" smtClean="0">
                <a:solidFill>
                  <a:srgbClr val="000000"/>
                </a:solidFill>
                <a:latin typeface="+mn-lt"/>
                <a:ea typeface="ＭＳ Ｐゴシック" charset="0"/>
                <a:cs typeface="ＭＳ Ｐゴシック" charset="0"/>
              </a:rPr>
              <a:t> (May 2017)</a:t>
            </a:r>
          </a:p>
          <a:p>
            <a:pPr marL="261938" indent="-261938" algn="l" eaLnBrk="0" hangingPunct="0">
              <a:lnSpc>
                <a:spcPct val="90000"/>
              </a:lnSpc>
              <a:spcBef>
                <a:spcPct val="35000"/>
              </a:spcBef>
              <a:spcAft>
                <a:spcPts val="408"/>
              </a:spcAft>
              <a:buFontTx/>
              <a:buChar char="•"/>
            </a:pPr>
            <a:r>
              <a:rPr lang="en-GB" sz="2400" kern="0" dirty="0" smtClean="0">
                <a:solidFill>
                  <a:srgbClr val="000000"/>
                </a:solidFill>
                <a:ea typeface="ＭＳ Ｐゴシック" charset="0"/>
                <a:cs typeface="ＭＳ Ｐゴシック" charset="0"/>
              </a:rPr>
              <a:t>ADM-Aeolus</a:t>
            </a:r>
          </a:p>
          <a:p>
            <a:pPr marL="261938" indent="-261938" algn="l" eaLnBrk="0" hangingPunct="0">
              <a:lnSpc>
                <a:spcPct val="90000"/>
              </a:lnSpc>
              <a:spcBef>
                <a:spcPct val="35000"/>
              </a:spcBef>
              <a:spcAft>
                <a:spcPts val="408"/>
              </a:spcAft>
              <a:buFontTx/>
              <a:buChar char="•"/>
            </a:pPr>
            <a:r>
              <a:rPr lang="en-GB" sz="2400" kern="0" dirty="0" smtClean="0">
                <a:solidFill>
                  <a:srgbClr val="000000"/>
                </a:solidFill>
                <a:latin typeface="+mn-lt"/>
                <a:ea typeface="ＭＳ Ｐゴシック" charset="0"/>
                <a:cs typeface="ＭＳ Ｐゴシック" charset="0"/>
              </a:rPr>
              <a:t>FY-4A</a:t>
            </a:r>
          </a:p>
          <a:p>
            <a:pPr marL="719138" lvl="1" indent="-261938" algn="l" eaLnBrk="0" hangingPunct="0">
              <a:lnSpc>
                <a:spcPct val="90000"/>
              </a:lnSpc>
              <a:spcBef>
                <a:spcPct val="35000"/>
              </a:spcBef>
              <a:spcAft>
                <a:spcPts val="408"/>
              </a:spcAft>
              <a:buFont typeface="Wingdings" pitchFamily="2" charset="2"/>
              <a:buChar char="Ø"/>
            </a:pPr>
            <a:r>
              <a:rPr lang="en-GB" kern="0" dirty="0" smtClean="0">
                <a:solidFill>
                  <a:srgbClr val="000000"/>
                </a:solidFill>
                <a:latin typeface="+mn-lt"/>
                <a:ea typeface="ＭＳ Ｐゴシック" charset="0"/>
                <a:cs typeface="ＭＳ Ｐゴシック" charset="0"/>
              </a:rPr>
              <a:t>GIIRS (</a:t>
            </a:r>
            <a:r>
              <a:rPr lang="en-GB" kern="0" dirty="0" err="1" smtClean="0">
                <a:solidFill>
                  <a:srgbClr val="000000"/>
                </a:solidFill>
                <a:latin typeface="+mn-lt"/>
                <a:ea typeface="ＭＳ Ｐゴシック" charset="0"/>
                <a:cs typeface="ＭＳ Ｐゴシック" charset="0"/>
              </a:rPr>
              <a:t>hyperspectral</a:t>
            </a:r>
            <a:r>
              <a:rPr lang="en-GB" kern="0" dirty="0" smtClean="0">
                <a:solidFill>
                  <a:srgbClr val="000000"/>
                </a:solidFill>
                <a:latin typeface="+mn-lt"/>
                <a:ea typeface="ＭＳ Ｐゴシック" charset="0"/>
                <a:cs typeface="ＭＳ Ｐゴシック" charset="0"/>
              </a:rPr>
              <a:t> sounder) of particular interest – </a:t>
            </a:r>
            <a:r>
              <a:rPr lang="en-GB" kern="0" dirty="0" smtClean="0">
                <a:solidFill>
                  <a:srgbClr val="000000"/>
                </a:solidFill>
                <a:ea typeface="ＭＳ Ｐゴシック" charset="0"/>
                <a:cs typeface="ＭＳ Ｐゴシック" charset="0"/>
              </a:rPr>
              <a:t>useful preparation for MTG-IRS</a:t>
            </a:r>
            <a:endParaRPr lang="en-GB" kern="0" dirty="0" smtClean="0">
              <a:solidFill>
                <a:srgbClr val="000000"/>
              </a:solidFill>
              <a:latin typeface="+mn-lt"/>
              <a:ea typeface="ＭＳ Ｐゴシック" charset="0"/>
              <a:cs typeface="ＭＳ Ｐゴシック" charset="0"/>
            </a:endParaRPr>
          </a:p>
          <a:p>
            <a:pPr marL="719138" lvl="1" indent="-261938" algn="l" eaLnBrk="0" hangingPunct="0">
              <a:lnSpc>
                <a:spcPct val="90000"/>
              </a:lnSpc>
              <a:spcBef>
                <a:spcPct val="35000"/>
              </a:spcBef>
              <a:spcAft>
                <a:spcPts val="408"/>
              </a:spcAft>
              <a:buFont typeface="Wingdings" pitchFamily="2" charset="2"/>
              <a:buChar char="Ø"/>
            </a:pPr>
            <a:r>
              <a:rPr lang="en-GB" i="1" kern="0" noProof="0" dirty="0" smtClean="0">
                <a:solidFill>
                  <a:srgbClr val="FF0000"/>
                </a:solidFill>
                <a:latin typeface="+mn-lt"/>
                <a:ea typeface="ＭＳ Ｐゴシック" charset="0"/>
                <a:cs typeface="ＭＳ Ｐゴシック" charset="0"/>
              </a:rPr>
              <a:t>SRFs needed for GIIRS and AGRI</a:t>
            </a:r>
          </a:p>
          <a:p>
            <a:pPr marL="261938" indent="-261938" algn="l" eaLnBrk="0" hangingPunct="0">
              <a:lnSpc>
                <a:spcPct val="90000"/>
              </a:lnSpc>
              <a:spcBef>
                <a:spcPct val="35000"/>
              </a:spcBef>
              <a:spcAft>
                <a:spcPts val="408"/>
              </a:spcAft>
              <a:buFontTx/>
              <a:buChar char="•"/>
            </a:pPr>
            <a:r>
              <a:rPr kumimoji="0" lang="en-GB" sz="24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JPSS-1 </a:t>
            </a:r>
            <a:r>
              <a:rPr kumimoji="0" lang="en-GB" b="0" i="1" u="none" strike="noStrike" kern="0" cap="none" spc="0" normalizeH="0" baseline="0" noProof="0" dirty="0" smtClean="0">
                <a:ln>
                  <a:noFill/>
                </a:ln>
                <a:solidFill>
                  <a:srgbClr val="FF0000"/>
                </a:solidFill>
                <a:effectLst/>
                <a:uLnTx/>
                <a:uFillTx/>
                <a:latin typeface="+mn-lt"/>
                <a:ea typeface="ＭＳ Ｐゴシック" charset="0"/>
                <a:cs typeface="ＭＳ Ｐゴシック" charset="0"/>
              </a:rPr>
              <a:t>– SRFs needed for VIIRS</a:t>
            </a:r>
            <a:endParaRPr kumimoji="0" lang="en-GB" sz="2400" b="0" i="1" u="none" strike="noStrike" kern="0" cap="none" spc="0" normalizeH="0" baseline="0" noProof="0" dirty="0" smtClean="0">
              <a:ln>
                <a:noFill/>
              </a:ln>
              <a:solidFill>
                <a:srgbClr val="FF0000"/>
              </a:solidFill>
              <a:effectLst/>
              <a:uLnTx/>
              <a:uFillTx/>
              <a:latin typeface="+mn-lt"/>
              <a:ea typeface="ＭＳ Ｐゴシック" charset="0"/>
              <a:cs typeface="ＭＳ Ｐゴシック" charset="0"/>
            </a:endParaRPr>
          </a:p>
          <a:p>
            <a:pPr marL="261938" indent="-261938" algn="l" eaLnBrk="0" hangingPunct="0">
              <a:lnSpc>
                <a:spcPct val="90000"/>
              </a:lnSpc>
              <a:spcBef>
                <a:spcPct val="35000"/>
              </a:spcBef>
              <a:spcAft>
                <a:spcPts val="408"/>
              </a:spcAft>
              <a:buFontTx/>
              <a:buChar char="•"/>
            </a:pPr>
            <a:r>
              <a:rPr kumimoji="0" lang="en-GB" sz="24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FY-3D</a:t>
            </a:r>
            <a:r>
              <a:rPr kumimoji="0" lang="en-GB" sz="2400" b="0" i="0" u="none" strike="noStrike" kern="0" cap="none" spc="0" normalizeH="0" noProof="0" dirty="0" smtClean="0">
                <a:ln>
                  <a:noFill/>
                </a:ln>
                <a:solidFill>
                  <a:srgbClr val="000000"/>
                </a:solidFill>
                <a:effectLst/>
                <a:uLnTx/>
                <a:uFillTx/>
                <a:latin typeface="+mn-lt"/>
                <a:ea typeface="ＭＳ Ｐゴシック" charset="0"/>
                <a:cs typeface="ＭＳ Ｐゴシック" charset="0"/>
              </a:rPr>
              <a:t> and 3E</a:t>
            </a:r>
          </a:p>
          <a:p>
            <a:pPr marL="261938" indent="-261938" algn="l" eaLnBrk="0" hangingPunct="0">
              <a:lnSpc>
                <a:spcPct val="90000"/>
              </a:lnSpc>
              <a:spcBef>
                <a:spcPct val="35000"/>
              </a:spcBef>
              <a:spcAft>
                <a:spcPts val="408"/>
              </a:spcAft>
              <a:buFontTx/>
              <a:buChar char="•"/>
            </a:pPr>
            <a:r>
              <a:rPr lang="en-GB" sz="2400" kern="0" baseline="0" dirty="0" smtClean="0">
                <a:solidFill>
                  <a:srgbClr val="000000"/>
                </a:solidFill>
                <a:latin typeface="+mn-lt"/>
                <a:ea typeface="ＭＳ Ｐゴシック" charset="0"/>
                <a:cs typeface="ＭＳ Ｐゴシック" charset="0"/>
              </a:rPr>
              <a:t>Metop-SG-A1</a:t>
            </a:r>
            <a:r>
              <a:rPr lang="en-GB" sz="2400" kern="0" dirty="0" smtClean="0">
                <a:solidFill>
                  <a:srgbClr val="000000"/>
                </a:solidFill>
                <a:latin typeface="+mn-lt"/>
                <a:ea typeface="ＭＳ Ｐゴシック" charset="0"/>
                <a:cs typeface="ＭＳ Ｐゴシック" charset="0"/>
              </a:rPr>
              <a:t> (2021) and B1 (2022)</a:t>
            </a:r>
          </a:p>
          <a:p>
            <a:pPr marL="261938" indent="-261938" algn="l" eaLnBrk="0" hangingPunct="0">
              <a:lnSpc>
                <a:spcPct val="90000"/>
              </a:lnSpc>
              <a:spcBef>
                <a:spcPct val="35000"/>
              </a:spcBef>
              <a:spcAft>
                <a:spcPts val="408"/>
              </a:spcAft>
              <a:buFontTx/>
              <a:buChar char="•"/>
            </a:pPr>
            <a:r>
              <a:rPr kumimoji="0" lang="en-GB" sz="24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MTG-I1 (2021) and S1 (2022)</a:t>
            </a:r>
          </a:p>
          <a:p>
            <a:pPr marL="261938" marR="0" lvl="0" indent="-261938" algn="l" defTabSz="914400" rtl="0" eaLnBrk="0" fontAlgn="base" latinLnBrk="0" hangingPunct="0">
              <a:lnSpc>
                <a:spcPct val="90000"/>
              </a:lnSpc>
              <a:spcBef>
                <a:spcPct val="35000"/>
              </a:spcBef>
              <a:spcAft>
                <a:spcPts val="408"/>
              </a:spcAft>
              <a:buClrTx/>
              <a:buSzTx/>
              <a:buFontTx/>
              <a:buChar char="•"/>
              <a:tabLst/>
              <a:defRPr/>
            </a:pPr>
            <a:endParaRPr kumimoji="0" lang="en-GB" sz="2400" b="0" i="0" u="none" strike="noStrike" kern="0" cap="none" spc="0" normalizeH="0" baseline="0" noProof="0" dirty="0">
              <a:ln>
                <a:noFill/>
              </a:ln>
              <a:solidFill>
                <a:srgbClr val="000000"/>
              </a:solidFill>
              <a:effectLst/>
              <a:uLnTx/>
              <a:uFillTx/>
              <a:latin typeface="+mn-lt"/>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3275856" y="3068960"/>
            <a:ext cx="2520280" cy="720080"/>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 name="Title 1"/>
          <p:cNvSpPr>
            <a:spLocks noGrp="1"/>
          </p:cNvSpPr>
          <p:nvPr>
            <p:ph type="ctrTitle"/>
          </p:nvPr>
        </p:nvSpPr>
        <p:spPr>
          <a:xfrm>
            <a:off x="2123728" y="332656"/>
            <a:ext cx="6192688" cy="934656"/>
          </a:xfrm>
        </p:spPr>
        <p:txBody>
          <a:bodyPr/>
          <a:lstStyle/>
          <a:p>
            <a:r>
              <a:rPr lang="en-GB" sz="3200" dirty="0" smtClean="0"/>
              <a:t>Where do we get meteorological data from?</a:t>
            </a:r>
            <a:endParaRPr lang="en-GB" sz="3200" dirty="0"/>
          </a:p>
        </p:txBody>
      </p:sp>
      <p:sp>
        <p:nvSpPr>
          <p:cNvPr id="7" name="Heptagon 6"/>
          <p:cNvSpPr/>
          <p:nvPr/>
        </p:nvSpPr>
        <p:spPr bwMode="auto">
          <a:xfrm>
            <a:off x="3707904" y="2996952"/>
            <a:ext cx="914400" cy="914400"/>
          </a:xfrm>
          <a:prstGeom prst="heptagon">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9" name="TextBox 8"/>
          <p:cNvSpPr txBox="1"/>
          <p:nvPr/>
        </p:nvSpPr>
        <p:spPr>
          <a:xfrm>
            <a:off x="3851923" y="1340768"/>
            <a:ext cx="1895071" cy="589392"/>
          </a:xfrm>
          <a:prstGeom prst="rect">
            <a:avLst/>
          </a:prstGeom>
          <a:solidFill>
            <a:schemeClr val="tx2">
              <a:lumMod val="20000"/>
              <a:lumOff val="80000"/>
            </a:schemeClr>
          </a:solidFill>
        </p:spPr>
        <p:txBody>
          <a:bodyPr wrap="none" rtlCol="0">
            <a:spAutoFit/>
          </a:bodyPr>
          <a:lstStyle/>
          <a:p>
            <a:pPr algn="l">
              <a:lnSpc>
                <a:spcPct val="85000"/>
              </a:lnSpc>
            </a:pPr>
            <a:r>
              <a:rPr lang="en-GB" sz="2400" dirty="0" err="1" smtClean="0">
                <a:solidFill>
                  <a:srgbClr val="000000"/>
                </a:solidFill>
                <a:ea typeface="ＭＳ Ｐゴシック" charset="0"/>
              </a:rPr>
              <a:t>EUMETCast</a:t>
            </a:r>
            <a:endParaRPr lang="en-GB" sz="2400" dirty="0" smtClean="0">
              <a:solidFill>
                <a:srgbClr val="000000"/>
              </a:solidFill>
              <a:ea typeface="ＭＳ Ｐゴシック" charset="0"/>
            </a:endParaRPr>
          </a:p>
          <a:p>
            <a:pPr algn="l">
              <a:lnSpc>
                <a:spcPct val="85000"/>
              </a:lnSpc>
            </a:pPr>
            <a:r>
              <a:rPr lang="en-GB" sz="1400" dirty="0" smtClean="0">
                <a:solidFill>
                  <a:srgbClr val="000000"/>
                </a:solidFill>
                <a:ea typeface="ＭＳ Ｐゴシック" charset="0"/>
              </a:rPr>
              <a:t>EUMETSAT</a:t>
            </a:r>
            <a:endParaRPr lang="en-GB" sz="1400" dirty="0">
              <a:solidFill>
                <a:srgbClr val="000000"/>
              </a:solidFill>
              <a:ea typeface="ＭＳ Ｐゴシック" charset="0"/>
            </a:endParaRPr>
          </a:p>
        </p:txBody>
      </p:sp>
      <p:sp>
        <p:nvSpPr>
          <p:cNvPr id="10" name="TextBox 9"/>
          <p:cNvSpPr txBox="1"/>
          <p:nvPr/>
        </p:nvSpPr>
        <p:spPr>
          <a:xfrm>
            <a:off x="755576" y="1916836"/>
            <a:ext cx="2307042" cy="615553"/>
          </a:xfrm>
          <a:prstGeom prst="rect">
            <a:avLst/>
          </a:prstGeom>
          <a:solidFill>
            <a:schemeClr val="tx2">
              <a:lumMod val="20000"/>
              <a:lumOff val="80000"/>
            </a:schemeClr>
          </a:solidFill>
        </p:spPr>
        <p:txBody>
          <a:bodyPr wrap="none" rtlCol="0">
            <a:spAutoFit/>
          </a:bodyPr>
          <a:lstStyle/>
          <a:p>
            <a:pPr>
              <a:lnSpc>
                <a:spcPct val="85000"/>
              </a:lnSpc>
            </a:pPr>
            <a:r>
              <a:rPr lang="en-GB" sz="2400" dirty="0" smtClean="0">
                <a:solidFill>
                  <a:srgbClr val="000000"/>
                </a:solidFill>
                <a:ea typeface="ＭＳ Ｐゴシック" charset="0"/>
              </a:rPr>
              <a:t>GTS</a:t>
            </a:r>
          </a:p>
          <a:p>
            <a:pPr algn="l">
              <a:lnSpc>
                <a:spcPct val="85000"/>
              </a:lnSpc>
            </a:pPr>
            <a:r>
              <a:rPr lang="en-GB" sz="1600" dirty="0" smtClean="0">
                <a:solidFill>
                  <a:srgbClr val="000000"/>
                </a:solidFill>
                <a:ea typeface="ＭＳ Ｐゴシック" charset="0"/>
              </a:rPr>
              <a:t>(national met. services)</a:t>
            </a:r>
            <a:endParaRPr lang="en-GB" sz="1600" dirty="0">
              <a:solidFill>
                <a:srgbClr val="000000"/>
              </a:solidFill>
              <a:ea typeface="ＭＳ Ｐゴシック" charset="0"/>
            </a:endParaRPr>
          </a:p>
        </p:txBody>
      </p:sp>
      <p:sp>
        <p:nvSpPr>
          <p:cNvPr id="11" name="TextBox 10"/>
          <p:cNvSpPr txBox="1"/>
          <p:nvPr/>
        </p:nvSpPr>
        <p:spPr>
          <a:xfrm>
            <a:off x="683569" y="4509123"/>
            <a:ext cx="1879041" cy="406265"/>
          </a:xfrm>
          <a:prstGeom prst="rect">
            <a:avLst/>
          </a:prstGeom>
          <a:solidFill>
            <a:schemeClr val="tx2">
              <a:lumMod val="20000"/>
              <a:lumOff val="80000"/>
            </a:schemeClr>
          </a:solidFill>
        </p:spPr>
        <p:txBody>
          <a:bodyPr wrap="none" rtlCol="0">
            <a:spAutoFit/>
          </a:bodyPr>
          <a:lstStyle/>
          <a:p>
            <a:pPr algn="l">
              <a:lnSpc>
                <a:spcPct val="85000"/>
              </a:lnSpc>
            </a:pPr>
            <a:r>
              <a:rPr lang="en-GB" sz="2400" dirty="0" smtClean="0">
                <a:solidFill>
                  <a:srgbClr val="000000"/>
                </a:solidFill>
                <a:ea typeface="ＭＳ Ｐゴシック" charset="0"/>
              </a:rPr>
              <a:t>NESDIS link</a:t>
            </a:r>
            <a:endParaRPr lang="en-GB" sz="2400" dirty="0">
              <a:solidFill>
                <a:srgbClr val="000000"/>
              </a:solidFill>
              <a:ea typeface="ＭＳ Ｐゴシック" charset="0"/>
            </a:endParaRPr>
          </a:p>
        </p:txBody>
      </p:sp>
      <p:sp>
        <p:nvSpPr>
          <p:cNvPr id="12" name="TextBox 11"/>
          <p:cNvSpPr txBox="1"/>
          <p:nvPr/>
        </p:nvSpPr>
        <p:spPr>
          <a:xfrm>
            <a:off x="5652120" y="4941172"/>
            <a:ext cx="2736304" cy="615553"/>
          </a:xfrm>
          <a:prstGeom prst="rect">
            <a:avLst/>
          </a:prstGeom>
          <a:solidFill>
            <a:schemeClr val="tx2">
              <a:lumMod val="20000"/>
              <a:lumOff val="80000"/>
            </a:schemeClr>
          </a:solidFill>
        </p:spPr>
        <p:txBody>
          <a:bodyPr wrap="square" rtlCol="0">
            <a:spAutoFit/>
          </a:bodyPr>
          <a:lstStyle/>
          <a:p>
            <a:pPr algn="l">
              <a:lnSpc>
                <a:spcPct val="85000"/>
              </a:lnSpc>
            </a:pPr>
            <a:r>
              <a:rPr lang="en-GB" sz="2400" dirty="0" smtClean="0">
                <a:solidFill>
                  <a:srgbClr val="000000"/>
                </a:solidFill>
                <a:ea typeface="ＭＳ Ｐゴシック" charset="0"/>
              </a:rPr>
              <a:t>Satellite agencies </a:t>
            </a:r>
            <a:r>
              <a:rPr lang="en-GB" sz="1600" dirty="0" smtClean="0">
                <a:solidFill>
                  <a:srgbClr val="000000"/>
                </a:solidFill>
                <a:ea typeface="ＭＳ Ｐゴシック" charset="0"/>
              </a:rPr>
              <a:t>e.g. NASA, ESA</a:t>
            </a:r>
            <a:endParaRPr lang="en-GB" sz="2400" dirty="0">
              <a:solidFill>
                <a:srgbClr val="000000"/>
              </a:solidFill>
              <a:ea typeface="ＭＳ Ｐゴシック" charset="0"/>
            </a:endParaRPr>
          </a:p>
        </p:txBody>
      </p:sp>
      <p:sp>
        <p:nvSpPr>
          <p:cNvPr id="13" name="TextBox 12"/>
          <p:cNvSpPr txBox="1"/>
          <p:nvPr/>
        </p:nvSpPr>
        <p:spPr>
          <a:xfrm>
            <a:off x="3372650" y="3153805"/>
            <a:ext cx="2279470" cy="563231"/>
          </a:xfrm>
          <a:prstGeom prst="rect">
            <a:avLst/>
          </a:prstGeom>
          <a:noFill/>
        </p:spPr>
        <p:txBody>
          <a:bodyPr wrap="none" rtlCol="0">
            <a:spAutoFit/>
          </a:bodyPr>
          <a:lstStyle/>
          <a:p>
            <a:pPr algn="l">
              <a:lnSpc>
                <a:spcPct val="85000"/>
              </a:lnSpc>
            </a:pPr>
            <a:r>
              <a:rPr lang="en-GB" sz="3600" dirty="0" smtClean="0">
                <a:solidFill>
                  <a:srgbClr val="00ADD0"/>
                </a:solidFill>
                <a:ea typeface="ＭＳ Ｐゴシック" charset="0"/>
              </a:rPr>
              <a:t>Met Office</a:t>
            </a:r>
            <a:endParaRPr lang="en-GB" sz="4400" dirty="0">
              <a:solidFill>
                <a:srgbClr val="00ADD0"/>
              </a:solidFill>
              <a:ea typeface="ＭＳ Ｐゴシック" charset="0"/>
            </a:endParaRPr>
          </a:p>
        </p:txBody>
      </p:sp>
      <p:sp>
        <p:nvSpPr>
          <p:cNvPr id="15" name="TextBox 14"/>
          <p:cNvSpPr txBox="1"/>
          <p:nvPr/>
        </p:nvSpPr>
        <p:spPr>
          <a:xfrm>
            <a:off x="6804249" y="2708923"/>
            <a:ext cx="1944216" cy="1034129"/>
          </a:xfrm>
          <a:prstGeom prst="rect">
            <a:avLst/>
          </a:prstGeom>
          <a:solidFill>
            <a:schemeClr val="tx2">
              <a:lumMod val="20000"/>
              <a:lumOff val="80000"/>
            </a:schemeClr>
          </a:solidFill>
        </p:spPr>
        <p:txBody>
          <a:bodyPr wrap="square" rtlCol="0">
            <a:spAutoFit/>
          </a:bodyPr>
          <a:lstStyle/>
          <a:p>
            <a:pPr algn="l">
              <a:lnSpc>
                <a:spcPct val="85000"/>
              </a:lnSpc>
            </a:pPr>
            <a:r>
              <a:rPr lang="en-GB" sz="2400" dirty="0" smtClean="0">
                <a:solidFill>
                  <a:srgbClr val="000000"/>
                </a:solidFill>
                <a:ea typeface="ＭＳ Ｐゴシック" charset="0"/>
              </a:rPr>
              <a:t>Satellite direct broadcast</a:t>
            </a:r>
            <a:endParaRPr lang="en-GB" sz="2400" dirty="0">
              <a:solidFill>
                <a:srgbClr val="000000"/>
              </a:solidFill>
              <a:ea typeface="ＭＳ Ｐゴシック" charset="0"/>
            </a:endParaRPr>
          </a:p>
        </p:txBody>
      </p:sp>
      <p:sp>
        <p:nvSpPr>
          <p:cNvPr id="16" name="Right Arrow 15"/>
          <p:cNvSpPr/>
          <p:nvPr/>
        </p:nvSpPr>
        <p:spPr bwMode="auto">
          <a:xfrm rot="10254079">
            <a:off x="5806930" y="3144977"/>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17" name="Right Arrow 16"/>
          <p:cNvSpPr/>
          <p:nvPr/>
        </p:nvSpPr>
        <p:spPr bwMode="auto">
          <a:xfrm rot="5950246">
            <a:off x="4266577" y="2381693"/>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18" name="Right Arrow 17"/>
          <p:cNvSpPr/>
          <p:nvPr/>
        </p:nvSpPr>
        <p:spPr bwMode="auto">
          <a:xfrm rot="2228434">
            <a:off x="2394370" y="2741734"/>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19" name="Right Arrow 18"/>
          <p:cNvSpPr/>
          <p:nvPr/>
        </p:nvSpPr>
        <p:spPr bwMode="auto">
          <a:xfrm rot="13060112">
            <a:off x="2233227" y="2910543"/>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0" name="Right Arrow 19"/>
          <p:cNvSpPr/>
          <p:nvPr/>
        </p:nvSpPr>
        <p:spPr bwMode="auto">
          <a:xfrm rot="8435395">
            <a:off x="2440581" y="4003245"/>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1" name="Right Arrow 20"/>
          <p:cNvSpPr/>
          <p:nvPr/>
        </p:nvSpPr>
        <p:spPr bwMode="auto">
          <a:xfrm rot="19173115">
            <a:off x="2592981" y="4155645"/>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2" name="Right Arrow 21"/>
          <p:cNvSpPr/>
          <p:nvPr/>
        </p:nvSpPr>
        <p:spPr bwMode="auto">
          <a:xfrm rot="2750090">
            <a:off x="5124908" y="4323486"/>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3" name="Right Arrow 22"/>
          <p:cNvSpPr/>
          <p:nvPr/>
        </p:nvSpPr>
        <p:spPr bwMode="auto">
          <a:xfrm rot="13542953">
            <a:off x="5248670" y="4178921"/>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5" name="Right Arrow 24"/>
          <p:cNvSpPr/>
          <p:nvPr/>
        </p:nvSpPr>
        <p:spPr bwMode="auto">
          <a:xfrm rot="5834645">
            <a:off x="3602738" y="4324691"/>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6" name="Right Arrow 25"/>
          <p:cNvSpPr/>
          <p:nvPr/>
        </p:nvSpPr>
        <p:spPr bwMode="auto">
          <a:xfrm rot="16643737">
            <a:off x="3820011" y="4324809"/>
            <a:ext cx="978408" cy="214367"/>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sp>
        <p:nvSpPr>
          <p:cNvPr id="27" name="TextBox 26"/>
          <p:cNvSpPr txBox="1"/>
          <p:nvPr/>
        </p:nvSpPr>
        <p:spPr>
          <a:xfrm>
            <a:off x="3491880" y="5085189"/>
            <a:ext cx="1656184" cy="954107"/>
          </a:xfrm>
          <a:prstGeom prst="rect">
            <a:avLst/>
          </a:prstGeom>
          <a:solidFill>
            <a:schemeClr val="tx2">
              <a:lumMod val="20000"/>
              <a:lumOff val="80000"/>
            </a:schemeClr>
          </a:solidFill>
        </p:spPr>
        <p:txBody>
          <a:bodyPr wrap="square" rtlCol="0">
            <a:spAutoFit/>
          </a:bodyPr>
          <a:lstStyle/>
          <a:p>
            <a:r>
              <a:rPr lang="en-GB" sz="2400" dirty="0" smtClean="0">
                <a:solidFill>
                  <a:schemeClr val="bg2"/>
                </a:solidFill>
              </a:rPr>
              <a:t>Others</a:t>
            </a:r>
          </a:p>
          <a:p>
            <a:r>
              <a:rPr lang="en-GB" sz="1600" dirty="0" smtClean="0">
                <a:solidFill>
                  <a:schemeClr val="bg2"/>
                </a:solidFill>
              </a:rPr>
              <a:t>e.g. research organisations</a:t>
            </a:r>
            <a:endParaRPr lang="en-GB" sz="1600" dirty="0">
              <a:solidFill>
                <a:schemeClr val="bg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78749"/>
            <a:ext cx="4320480" cy="618003"/>
          </a:xfrm>
        </p:spPr>
        <p:txBody>
          <a:bodyPr/>
          <a:lstStyle/>
          <a:p>
            <a:r>
              <a:rPr lang="en-GB" sz="3200" dirty="0" smtClean="0"/>
              <a:t>What level of data do we need to handle?</a:t>
            </a:r>
            <a:endParaRPr lang="en-GB" sz="3200" dirty="0"/>
          </a:p>
        </p:txBody>
      </p:sp>
      <p:sp>
        <p:nvSpPr>
          <p:cNvPr id="4" name="Text Placeholder 3"/>
          <p:cNvSpPr>
            <a:spLocks noGrp="1"/>
          </p:cNvSpPr>
          <p:nvPr>
            <p:ph type="body" sz="quarter" idx="10"/>
          </p:nvPr>
        </p:nvSpPr>
        <p:spPr>
          <a:xfrm>
            <a:off x="1764038" y="1268760"/>
            <a:ext cx="6840413" cy="2736304"/>
          </a:xfrm>
        </p:spPr>
        <p:txBody>
          <a:bodyPr/>
          <a:lstStyle/>
          <a:p>
            <a:pPr>
              <a:spcBef>
                <a:spcPts val="300"/>
              </a:spcBef>
              <a:spcAft>
                <a:spcPts val="300"/>
              </a:spcAft>
            </a:pPr>
            <a:r>
              <a:rPr lang="en-GB" sz="1800" dirty="0" smtClean="0"/>
              <a:t>Raw bit stream (e.g. direct broadcast)</a:t>
            </a:r>
          </a:p>
          <a:p>
            <a:pPr>
              <a:spcBef>
                <a:spcPts val="300"/>
              </a:spcBef>
              <a:spcAft>
                <a:spcPts val="300"/>
              </a:spcAft>
            </a:pPr>
            <a:r>
              <a:rPr lang="en-GB" sz="1800" dirty="0" smtClean="0"/>
              <a:t>Level 1b – raw counts with calibration </a:t>
            </a:r>
            <a:r>
              <a:rPr lang="en-GB" sz="1800" dirty="0" err="1" smtClean="0"/>
              <a:t>coefs</a:t>
            </a:r>
            <a:endParaRPr lang="en-GB" sz="1800" dirty="0" smtClean="0"/>
          </a:p>
          <a:p>
            <a:pPr>
              <a:spcBef>
                <a:spcPts val="300"/>
              </a:spcBef>
              <a:spcAft>
                <a:spcPts val="300"/>
              </a:spcAft>
            </a:pPr>
            <a:r>
              <a:rPr lang="en-GB" sz="1800" dirty="0" smtClean="0"/>
              <a:t>Level 1c – brightness temperature, on original measurement grid</a:t>
            </a:r>
          </a:p>
          <a:p>
            <a:pPr>
              <a:spcBef>
                <a:spcPts val="300"/>
              </a:spcBef>
              <a:spcAft>
                <a:spcPts val="300"/>
              </a:spcAft>
            </a:pPr>
            <a:r>
              <a:rPr lang="en-GB" sz="1800" dirty="0" smtClean="0"/>
              <a:t>Level 1.5 – MSG channel data</a:t>
            </a:r>
          </a:p>
          <a:p>
            <a:pPr>
              <a:spcBef>
                <a:spcPts val="300"/>
              </a:spcBef>
              <a:spcAft>
                <a:spcPts val="300"/>
              </a:spcAft>
            </a:pPr>
            <a:r>
              <a:rPr lang="en-GB" sz="1800" dirty="0" smtClean="0"/>
              <a:t>Level 2 – meteorological products (e.g. SST), on original measurement grid</a:t>
            </a:r>
          </a:p>
          <a:p>
            <a:pPr>
              <a:spcBef>
                <a:spcPts val="300"/>
              </a:spcBef>
              <a:spcAft>
                <a:spcPts val="300"/>
              </a:spcAft>
            </a:pPr>
            <a:r>
              <a:rPr lang="en-GB" sz="1800" dirty="0" smtClean="0"/>
              <a:t>Level 3 – gridded products</a:t>
            </a:r>
          </a:p>
          <a:p>
            <a:endParaRPr lang="en-GB" dirty="0" smtClean="0"/>
          </a:p>
          <a:p>
            <a:endParaRPr lang="en-GB" dirty="0"/>
          </a:p>
        </p:txBody>
      </p:sp>
      <p:sp>
        <p:nvSpPr>
          <p:cNvPr id="5" name="Title 1"/>
          <p:cNvSpPr txBox="1">
            <a:spLocks/>
          </p:cNvSpPr>
          <p:nvPr/>
        </p:nvSpPr>
        <p:spPr>
          <a:xfrm>
            <a:off x="2195736" y="3747101"/>
            <a:ext cx="4320480" cy="618003"/>
          </a:xfrm>
          <a:prstGeom prst="rect">
            <a:avLst/>
          </a:prstGeom>
          <a:ln>
            <a:noFill/>
          </a:ln>
        </p:spPr>
        <p:txBody>
          <a:bodyPr anchor="b" anchorCtr="0"/>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2"/>
                </a:solidFill>
                <a:effectLst/>
                <a:uLnTx/>
                <a:uFillTx/>
                <a:latin typeface="Arial"/>
                <a:ea typeface="ＭＳ Ｐゴシック" charset="0"/>
                <a:cs typeface="Arial"/>
              </a:rPr>
              <a:t>Formats?</a:t>
            </a:r>
            <a:endParaRPr kumimoji="0" lang="en-GB" sz="3200" b="0" i="0" u="none" strike="noStrike" kern="0" cap="none" spc="0" normalizeH="0" baseline="0" noProof="0" dirty="0">
              <a:ln>
                <a:noFill/>
              </a:ln>
              <a:solidFill>
                <a:schemeClr val="bg2"/>
              </a:solidFill>
              <a:effectLst/>
              <a:uLnTx/>
              <a:uFillTx/>
              <a:latin typeface="Arial"/>
              <a:ea typeface="ＭＳ Ｐゴシック" charset="0"/>
              <a:cs typeface="Arial"/>
            </a:endParaRPr>
          </a:p>
        </p:txBody>
      </p:sp>
      <p:sp>
        <p:nvSpPr>
          <p:cNvPr id="6" name="Text Placeholder 3"/>
          <p:cNvSpPr txBox="1">
            <a:spLocks/>
          </p:cNvSpPr>
          <p:nvPr/>
        </p:nvSpPr>
        <p:spPr>
          <a:xfrm>
            <a:off x="1764038" y="4365104"/>
            <a:ext cx="6840413" cy="2232248"/>
          </a:xfrm>
          <a:prstGeom prst="rect">
            <a:avLst/>
          </a:prstGeom>
        </p:spPr>
        <p:txBody>
          <a:bodyPr vert="horz"/>
          <a:lstStyle/>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Bespoke binary</a:t>
            </a: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lang="en-GB" sz="1800" kern="0" dirty="0" smtClean="0">
                <a:solidFill>
                  <a:srgbClr val="000000"/>
                </a:solidFill>
                <a:latin typeface="+mn-lt"/>
              </a:rPr>
              <a:t>BUFR and GRIB</a:t>
            </a: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NetCDF4 / hdf5</a:t>
            </a: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lang="en-GB" kern="0" dirty="0" smtClean="0">
                <a:solidFill>
                  <a:srgbClr val="000000"/>
                </a:solidFill>
                <a:latin typeface="+mn-lt"/>
                <a:ea typeface="ＭＳ Ｐゴシック" charset="0"/>
                <a:cs typeface="ＭＳ Ｐゴシック" charset="0"/>
              </a:rPr>
              <a:t>NetCDF3</a:t>
            </a:r>
            <a:endParaRPr kumimoji="0" lang="en-GB" sz="18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endParaRP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lang="en-GB" sz="1800" kern="0" dirty="0" err="1" smtClean="0">
                <a:solidFill>
                  <a:srgbClr val="000000"/>
                </a:solidFill>
                <a:latin typeface="+mn-lt"/>
              </a:rPr>
              <a:t>hdf-eos</a:t>
            </a:r>
            <a:endParaRPr lang="en-GB" sz="1800" kern="0" dirty="0" smtClean="0">
              <a:solidFill>
                <a:srgbClr val="000000"/>
              </a:solidFill>
              <a:latin typeface="+mn-lt"/>
            </a:endParaRP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lang="en-GB" sz="1800" kern="0" dirty="0" smtClean="0">
                <a:solidFill>
                  <a:srgbClr val="000000"/>
                </a:solidFill>
                <a:latin typeface="+mn-lt"/>
              </a:rPr>
              <a:t>HRIT (for MSG)</a:t>
            </a:r>
          </a:p>
          <a:p>
            <a:pPr marL="261938" marR="0" lvl="0" indent="-261938" algn="l" defTabSz="914400" rtl="0" eaLnBrk="0" fontAlgn="base" latinLnBrk="0" hangingPunct="0">
              <a:lnSpc>
                <a:spcPct val="90000"/>
              </a:lnSpc>
              <a:spcBef>
                <a:spcPts val="300"/>
              </a:spcBef>
              <a:spcAft>
                <a:spcPts val="300"/>
              </a:spcAft>
              <a:buClrTx/>
              <a:buSzTx/>
              <a:buFontTx/>
              <a:buChar char="•"/>
              <a:tabLst/>
              <a:defRPr/>
            </a:pPr>
            <a:r>
              <a:rPr kumimoji="0" lang="en-GB" sz="18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rPr>
              <a:t>Others ….</a:t>
            </a:r>
          </a:p>
          <a:p>
            <a:pPr marL="261938" marR="0" lvl="0" indent="-261938" algn="l" defTabSz="914400" rtl="0" eaLnBrk="0" fontAlgn="base" latinLnBrk="0" hangingPunct="0">
              <a:lnSpc>
                <a:spcPct val="90000"/>
              </a:lnSpc>
              <a:spcBef>
                <a:spcPct val="35000"/>
              </a:spcBef>
              <a:spcAft>
                <a:spcPts val="408"/>
              </a:spcAft>
              <a:buClrTx/>
              <a:buSzTx/>
              <a:buFontTx/>
              <a:buChar char="•"/>
              <a:tabLst/>
              <a:defRPr/>
            </a:pPr>
            <a:endParaRPr kumimoji="0" lang="en-GB" sz="20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endParaRPr>
          </a:p>
          <a:p>
            <a:pPr marL="261938" marR="0" lvl="0" indent="-261938" algn="l" defTabSz="914400" rtl="0" eaLnBrk="0" fontAlgn="base" latinLnBrk="0" hangingPunct="0">
              <a:lnSpc>
                <a:spcPct val="90000"/>
              </a:lnSpc>
              <a:spcBef>
                <a:spcPct val="35000"/>
              </a:spcBef>
              <a:spcAft>
                <a:spcPts val="408"/>
              </a:spcAft>
              <a:buClrTx/>
              <a:buSzTx/>
              <a:buFontTx/>
              <a:buChar char="•"/>
              <a:tabLst/>
              <a:defRPr/>
            </a:pPr>
            <a:endParaRPr kumimoji="0" lang="en-GB" sz="2400" b="0" i="0" u="none" strike="noStrike" kern="0" cap="none" spc="0" normalizeH="0" baseline="0" noProof="0" dirty="0" smtClean="0">
              <a:ln>
                <a:noFill/>
              </a:ln>
              <a:solidFill>
                <a:srgbClr val="000000"/>
              </a:solidFill>
              <a:effectLst/>
              <a:uLnTx/>
              <a:uFillTx/>
              <a:latin typeface="+mn-lt"/>
              <a:ea typeface="ＭＳ Ｐゴシック" charset="0"/>
              <a:cs typeface="ＭＳ Ｐゴシック" charset="0"/>
            </a:endParaRPr>
          </a:p>
          <a:p>
            <a:pPr marL="261938" marR="0" lvl="0" indent="-261938" algn="l" defTabSz="914400" rtl="0" eaLnBrk="0" fontAlgn="base" latinLnBrk="0" hangingPunct="0">
              <a:lnSpc>
                <a:spcPct val="90000"/>
              </a:lnSpc>
              <a:spcBef>
                <a:spcPct val="35000"/>
              </a:spcBef>
              <a:spcAft>
                <a:spcPts val="408"/>
              </a:spcAft>
              <a:buClrTx/>
              <a:buSzTx/>
              <a:buFontTx/>
              <a:buChar char="•"/>
              <a:tabLst/>
              <a:defRPr/>
            </a:pPr>
            <a:endParaRPr kumimoji="0" lang="en-GB" sz="2400" b="0" i="0" u="none" strike="noStrike" kern="0" cap="none" spc="0" normalizeH="0" baseline="0" noProof="0" dirty="0">
              <a:ln>
                <a:noFill/>
              </a:ln>
              <a:solidFill>
                <a:srgbClr val="000000"/>
              </a:solidFill>
              <a:effectLst/>
              <a:uLnTx/>
              <a:uFillTx/>
              <a:latin typeface="+mn-lt"/>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78751"/>
            <a:ext cx="6984776" cy="618001"/>
          </a:xfrm>
        </p:spPr>
        <p:txBody>
          <a:bodyPr/>
          <a:lstStyle/>
          <a:p>
            <a:r>
              <a:rPr lang="en-GB" dirty="0" smtClean="0"/>
              <a:t>Direct broadcast reception</a:t>
            </a:r>
            <a:endParaRPr lang="en-GB" dirty="0"/>
          </a:p>
        </p:txBody>
      </p:sp>
      <p:sp>
        <p:nvSpPr>
          <p:cNvPr id="4" name="Text Placeholder 3"/>
          <p:cNvSpPr>
            <a:spLocks noGrp="1"/>
          </p:cNvSpPr>
          <p:nvPr>
            <p:ph type="body" sz="quarter" idx="10"/>
          </p:nvPr>
        </p:nvSpPr>
        <p:spPr>
          <a:xfrm>
            <a:off x="1835696" y="1556792"/>
            <a:ext cx="5904656" cy="4392887"/>
          </a:xfrm>
        </p:spPr>
        <p:txBody>
          <a:bodyPr/>
          <a:lstStyle/>
          <a:p>
            <a:r>
              <a:rPr lang="en-GB" dirty="0" smtClean="0"/>
              <a:t>Still using two </a:t>
            </a:r>
            <a:r>
              <a:rPr lang="en-GB" dirty="0" err="1" smtClean="0"/>
              <a:t>Spacetec</a:t>
            </a:r>
            <a:r>
              <a:rPr lang="en-GB" dirty="0" smtClean="0"/>
              <a:t> (MEOS) systems on site at Exeter</a:t>
            </a:r>
          </a:p>
          <a:p>
            <a:r>
              <a:rPr lang="en-GB" dirty="0" smtClean="0"/>
              <a:t>NOAA-15/18/19, S-NPP, </a:t>
            </a:r>
            <a:r>
              <a:rPr lang="en-GB" dirty="0" err="1" smtClean="0"/>
              <a:t>Metop</a:t>
            </a:r>
            <a:r>
              <a:rPr lang="en-GB" dirty="0" smtClean="0"/>
              <a:t>-A/B, Terra, Aqua, FY-3A/3B/3C</a:t>
            </a:r>
          </a:p>
          <a:p>
            <a:r>
              <a:rPr lang="en-GB" dirty="0" smtClean="0"/>
              <a:t>Soon: JPSS-1, FY-3D</a:t>
            </a:r>
          </a:p>
          <a:p>
            <a:r>
              <a:rPr lang="en-GB" dirty="0" smtClean="0"/>
              <a:t>FY-3E is </a:t>
            </a:r>
            <a:r>
              <a:rPr lang="en-GB" dirty="0" err="1" smtClean="0"/>
              <a:t>t.b.d</a:t>
            </a:r>
            <a:r>
              <a:rPr lang="en-GB" dirty="0" smtClean="0"/>
              <a:t>. (polarisation issue)</a:t>
            </a:r>
          </a:p>
          <a:p>
            <a:r>
              <a:rPr lang="en-GB" dirty="0" smtClean="0"/>
              <a:t>Processing packages:</a:t>
            </a:r>
          </a:p>
          <a:p>
            <a:pPr lvl="1">
              <a:buFont typeface="Wingdings" pitchFamily="2" charset="2"/>
              <a:buChar char="Ø"/>
            </a:pPr>
            <a:r>
              <a:rPr lang="en-GB" dirty="0" smtClean="0"/>
              <a:t>AAPP (NWP SAF)</a:t>
            </a:r>
          </a:p>
          <a:p>
            <a:pPr lvl="1">
              <a:buFont typeface="Wingdings" pitchFamily="2" charset="2"/>
              <a:buChar char="Ø"/>
            </a:pPr>
            <a:r>
              <a:rPr lang="en-GB" dirty="0" smtClean="0"/>
              <a:t>CSPP (UW/NOAA)</a:t>
            </a:r>
          </a:p>
          <a:p>
            <a:pPr lvl="1">
              <a:buFont typeface="Wingdings" pitchFamily="2" charset="2"/>
              <a:buChar char="Ø"/>
            </a:pPr>
            <a:r>
              <a:rPr lang="en-GB" dirty="0" smtClean="0"/>
              <a:t>FY3L0pp / FY3L1pp</a:t>
            </a:r>
          </a:p>
          <a:p>
            <a:pPr lvl="2">
              <a:buNone/>
            </a:pPr>
            <a:r>
              <a:rPr lang="en-GB" dirty="0" smtClean="0"/>
              <a:t>Including MWRI capability introduced in April 2016</a:t>
            </a:r>
            <a:endParaRPr lang="en-GB" dirty="0"/>
          </a:p>
        </p:txBody>
      </p:sp>
      <p:pic>
        <p:nvPicPr>
          <p:cNvPr id="5" name="Picture 3"/>
          <p:cNvPicPr>
            <a:picLocks noChangeAspect="1" noChangeArrowheads="1"/>
          </p:cNvPicPr>
          <p:nvPr/>
        </p:nvPicPr>
        <p:blipFill>
          <a:blip r:embed="rId2" cstate="print"/>
          <a:srcRect/>
          <a:stretch>
            <a:fillRect/>
          </a:stretch>
        </p:blipFill>
        <p:spPr bwMode="auto">
          <a:xfrm>
            <a:off x="179512" y="4005064"/>
            <a:ext cx="1556218" cy="2688466"/>
          </a:xfrm>
          <a:prstGeom prst="rect">
            <a:avLst/>
          </a:prstGeom>
          <a:noFill/>
          <a:ln w="9525">
            <a:noFill/>
            <a:miter lim="800000"/>
            <a:headEnd/>
            <a:tailEnd/>
          </a:ln>
        </p:spPr>
      </p:pic>
      <p:pic>
        <p:nvPicPr>
          <p:cNvPr id="6" name="Picture 2" descr="P:\Satellite_downlinks\Satllite Systems pictures\Good Polar orbiter PIC\ASATPO2 dish_0128.jpg"/>
          <p:cNvPicPr>
            <a:picLocks noChangeAspect="1" noChangeArrowheads="1"/>
          </p:cNvPicPr>
          <p:nvPr/>
        </p:nvPicPr>
        <p:blipFill>
          <a:blip r:embed="rId3" cstate="print"/>
          <a:srcRect/>
          <a:stretch>
            <a:fillRect/>
          </a:stretch>
        </p:blipFill>
        <p:spPr bwMode="auto">
          <a:xfrm>
            <a:off x="7452320" y="4149080"/>
            <a:ext cx="1536192" cy="2244437"/>
          </a:xfrm>
          <a:prstGeom prst="rect">
            <a:avLst/>
          </a:prstGeom>
          <a:noFill/>
          <a:ln w="9525">
            <a:noFill/>
            <a:miter lim="800000"/>
            <a:headEnd/>
            <a:tailEnd/>
          </a:ln>
        </p:spPr>
      </p:pic>
      <p:sp>
        <p:nvSpPr>
          <p:cNvPr id="7" name="TextBox 6"/>
          <p:cNvSpPr txBox="1"/>
          <p:nvPr/>
        </p:nvSpPr>
        <p:spPr>
          <a:xfrm>
            <a:off x="301235" y="3707740"/>
            <a:ext cx="1390445" cy="369332"/>
          </a:xfrm>
          <a:prstGeom prst="rect">
            <a:avLst/>
          </a:prstGeom>
          <a:noFill/>
        </p:spPr>
        <p:txBody>
          <a:bodyPr wrap="none" rtlCol="0">
            <a:spAutoFit/>
          </a:bodyPr>
          <a:lstStyle/>
          <a:p>
            <a:r>
              <a:rPr lang="en-GB" dirty="0" smtClean="0">
                <a:solidFill>
                  <a:srgbClr val="0000FF"/>
                </a:solidFill>
              </a:rPr>
              <a:t>3.2m </a:t>
            </a:r>
            <a:r>
              <a:rPr lang="en-GB" dirty="0" err="1" smtClean="0">
                <a:solidFill>
                  <a:srgbClr val="0000FF"/>
                </a:solidFill>
              </a:rPr>
              <a:t>Yentai</a:t>
            </a:r>
            <a:endParaRPr lang="en-GB" dirty="0">
              <a:solidFill>
                <a:srgbClr val="0000FF"/>
              </a:solidFill>
            </a:endParaRPr>
          </a:p>
        </p:txBody>
      </p:sp>
      <p:sp>
        <p:nvSpPr>
          <p:cNvPr id="8" name="TextBox 7"/>
          <p:cNvSpPr txBox="1"/>
          <p:nvPr/>
        </p:nvSpPr>
        <p:spPr>
          <a:xfrm>
            <a:off x="7523068" y="3851756"/>
            <a:ext cx="1441420" cy="369332"/>
          </a:xfrm>
          <a:prstGeom prst="rect">
            <a:avLst/>
          </a:prstGeom>
          <a:noFill/>
        </p:spPr>
        <p:txBody>
          <a:bodyPr wrap="none" rtlCol="0">
            <a:spAutoFit/>
          </a:bodyPr>
          <a:lstStyle/>
          <a:p>
            <a:r>
              <a:rPr lang="en-GB" dirty="0" smtClean="0">
                <a:solidFill>
                  <a:srgbClr val="0000FF"/>
                </a:solidFill>
              </a:rPr>
              <a:t>2.4m Orbital</a:t>
            </a:r>
            <a:endParaRPr lang="en-GB" dirty="0">
              <a:solidFill>
                <a:srgbClr val="0000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78749"/>
            <a:ext cx="6984776" cy="545995"/>
          </a:xfrm>
        </p:spPr>
        <p:txBody>
          <a:bodyPr/>
          <a:lstStyle/>
          <a:p>
            <a:r>
              <a:rPr lang="en-GB" dirty="0" smtClean="0"/>
              <a:t>Storage in MetDB</a:t>
            </a:r>
            <a:endParaRPr lang="en-GB" dirty="0"/>
          </a:p>
        </p:txBody>
      </p:sp>
      <p:pic>
        <p:nvPicPr>
          <p:cNvPr id="5" name="Picture 4" descr="metdb_pie_chart_2017.png"/>
          <p:cNvPicPr>
            <a:picLocks noChangeAspect="1"/>
          </p:cNvPicPr>
          <p:nvPr/>
        </p:nvPicPr>
        <p:blipFill>
          <a:blip r:embed="rId2" cstate="print"/>
          <a:stretch>
            <a:fillRect/>
          </a:stretch>
        </p:blipFill>
        <p:spPr>
          <a:xfrm>
            <a:off x="251520" y="1628804"/>
            <a:ext cx="4032448" cy="3203017"/>
          </a:xfrm>
          <a:prstGeom prst="rect">
            <a:avLst/>
          </a:prstGeom>
        </p:spPr>
      </p:pic>
      <p:pic>
        <p:nvPicPr>
          <p:cNvPr id="7" name="Picture 6" descr="sat_data_to_metdb_2016.png"/>
          <p:cNvPicPr>
            <a:picLocks noChangeAspect="1"/>
          </p:cNvPicPr>
          <p:nvPr/>
        </p:nvPicPr>
        <p:blipFill>
          <a:blip r:embed="rId3" cstate="print"/>
          <a:stretch>
            <a:fillRect/>
          </a:stretch>
        </p:blipFill>
        <p:spPr>
          <a:xfrm>
            <a:off x="4393348" y="1484784"/>
            <a:ext cx="4715161" cy="3888432"/>
          </a:xfrm>
          <a:prstGeom prst="rect">
            <a:avLst/>
          </a:prstGeom>
        </p:spPr>
      </p:pic>
      <p:sp>
        <p:nvSpPr>
          <p:cNvPr id="8" name="TextBox 7"/>
          <p:cNvSpPr txBox="1"/>
          <p:nvPr/>
        </p:nvSpPr>
        <p:spPr>
          <a:xfrm>
            <a:off x="323528" y="5517237"/>
            <a:ext cx="8136904" cy="646331"/>
          </a:xfrm>
          <a:prstGeom prst="rect">
            <a:avLst/>
          </a:prstGeom>
          <a:noFill/>
        </p:spPr>
        <p:txBody>
          <a:bodyPr wrap="square" rtlCol="0">
            <a:spAutoFit/>
          </a:bodyPr>
          <a:lstStyle/>
          <a:p>
            <a:pPr algn="l"/>
            <a:r>
              <a:rPr lang="en-GB" dirty="0" smtClean="0">
                <a:solidFill>
                  <a:srgbClr val="0070C0"/>
                </a:solidFill>
              </a:rPr>
              <a:t>Recently acquired 32TB disk, to ensure that most of this data is available on-line, reducing retrievals from MASS tape</a:t>
            </a:r>
            <a:endParaRPr lang="en-GB" dirty="0">
              <a:solidFill>
                <a:srgbClr val="0070C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NWP model and infrastructure capabilities</a:t>
            </a:r>
          </a:p>
          <a:p>
            <a:r>
              <a:rPr lang="en-GB" dirty="0" smtClean="0"/>
              <a:t>Changes in data usage since last GODEX-NWP (focussing on satellite data)</a:t>
            </a:r>
          </a:p>
          <a:p>
            <a:r>
              <a:rPr lang="en-GB" dirty="0" smtClean="0"/>
              <a:t>Report from RTH Exeter</a:t>
            </a:r>
          </a:p>
          <a:p>
            <a:r>
              <a:rPr lang="en-GB" dirty="0" smtClean="0"/>
              <a:t>WMO matters</a:t>
            </a:r>
            <a:endParaRPr lang="en-GB" dirty="0"/>
          </a:p>
        </p:txBody>
      </p:sp>
      <p:sp>
        <p:nvSpPr>
          <p:cNvPr id="4" name="Footer Placeholder 3"/>
          <p:cNvSpPr>
            <a:spLocks noGrp="1"/>
          </p:cNvSpPr>
          <p:nvPr>
            <p:ph type="ftr" sz="quarter" idx="10"/>
          </p:nvPr>
        </p:nvSpPr>
        <p:spPr/>
        <p:txBody>
          <a:bodyPr/>
          <a:lstStyle/>
          <a:p>
            <a:pPr>
              <a:defRPr/>
            </a:pPr>
            <a:r>
              <a:rPr lang="en-GB" smtClean="0"/>
              <a:t>© Crown copyright   Met Office</a:t>
            </a:r>
            <a:endParaRPr lang="en-GB" sz="1400" dirty="0">
              <a:latin typeface="Times"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Relative volumes from different sources</a:t>
            </a:r>
            <a:endParaRPr lang="en-GB" dirty="0"/>
          </a:p>
        </p:txBody>
      </p:sp>
      <p:pic>
        <p:nvPicPr>
          <p:cNvPr id="5" name="Picture 4" descr="summary_2016.png"/>
          <p:cNvPicPr>
            <a:picLocks noChangeAspect="1"/>
          </p:cNvPicPr>
          <p:nvPr/>
        </p:nvPicPr>
        <p:blipFill>
          <a:blip r:embed="rId2" cstate="print"/>
          <a:stretch>
            <a:fillRect/>
          </a:stretch>
        </p:blipFill>
        <p:spPr>
          <a:xfrm>
            <a:off x="1547664" y="1916836"/>
            <a:ext cx="5690354" cy="2762497"/>
          </a:xfrm>
          <a:prstGeom prst="rect">
            <a:avLst/>
          </a:prstGeom>
        </p:spPr>
      </p:pic>
      <p:sp>
        <p:nvSpPr>
          <p:cNvPr id="8" name="Rectangle 7"/>
          <p:cNvSpPr/>
          <p:nvPr/>
        </p:nvSpPr>
        <p:spPr bwMode="auto">
          <a:xfrm>
            <a:off x="7164288" y="1772816"/>
            <a:ext cx="288032" cy="309634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EUMETCast</a:t>
            </a:r>
            <a:r>
              <a:rPr lang="en-GB" dirty="0" smtClean="0"/>
              <a:t> reception</a:t>
            </a:r>
            <a:endParaRPr lang="en-GB" dirty="0"/>
          </a:p>
        </p:txBody>
      </p:sp>
      <p:pic>
        <p:nvPicPr>
          <p:cNvPr id="5" name="Picture 4" descr="eumetcast_pie_chart_2016.png"/>
          <p:cNvPicPr>
            <a:picLocks noChangeAspect="1"/>
          </p:cNvPicPr>
          <p:nvPr/>
        </p:nvPicPr>
        <p:blipFill>
          <a:blip r:embed="rId2" cstate="print"/>
          <a:stretch>
            <a:fillRect/>
          </a:stretch>
        </p:blipFill>
        <p:spPr>
          <a:xfrm>
            <a:off x="2123734" y="1700808"/>
            <a:ext cx="4639827" cy="2976493"/>
          </a:xfrm>
          <a:prstGeom prst="rect">
            <a:avLst/>
          </a:prstGeom>
        </p:spPr>
      </p:pic>
      <p:sp>
        <p:nvSpPr>
          <p:cNvPr id="7" name="Text Placeholder 3"/>
          <p:cNvSpPr>
            <a:spLocks noGrp="1"/>
          </p:cNvSpPr>
          <p:nvPr>
            <p:ph type="body" sz="quarter" idx="10"/>
          </p:nvPr>
        </p:nvSpPr>
        <p:spPr>
          <a:xfrm>
            <a:off x="971602" y="4797152"/>
            <a:ext cx="6840413" cy="1152128"/>
          </a:xfrm>
        </p:spPr>
        <p:txBody>
          <a:bodyPr/>
          <a:lstStyle/>
          <a:p>
            <a:r>
              <a:rPr lang="en-GB" sz="2000" dirty="0" err="1" smtClean="0"/>
              <a:t>Hyperspectral</a:t>
            </a:r>
            <a:r>
              <a:rPr lang="en-GB" sz="2000" dirty="0" smtClean="0"/>
              <a:t> IR is the largest, though most of it is not stored (we use spectral and spatial thinning)</a:t>
            </a:r>
            <a:endParaRPr lang="en-GB"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404665"/>
            <a:ext cx="6984776" cy="618003"/>
          </a:xfrm>
        </p:spPr>
        <p:txBody>
          <a:bodyPr/>
          <a:lstStyle/>
          <a:p>
            <a:r>
              <a:rPr lang="en-GB" dirty="0" smtClean="0"/>
              <a:t>The challenge of data volume</a:t>
            </a:r>
            <a:endParaRPr lang="en-GB" dirty="0"/>
          </a:p>
        </p:txBody>
      </p:sp>
      <p:grpSp>
        <p:nvGrpSpPr>
          <p:cNvPr id="3" name="Group 7"/>
          <p:cNvGrpSpPr/>
          <p:nvPr/>
        </p:nvGrpSpPr>
        <p:grpSpPr>
          <a:xfrm>
            <a:off x="1779804" y="1124744"/>
            <a:ext cx="6536612" cy="4296461"/>
            <a:chOff x="683568" y="1124744"/>
            <a:chExt cx="6536612" cy="4296461"/>
          </a:xfrm>
        </p:grpSpPr>
        <p:pic>
          <p:nvPicPr>
            <p:cNvPr id="5" name="Picture 4" descr="EUMETCast_Europe_updated.png"/>
            <p:cNvPicPr>
              <a:picLocks noChangeAspect="1"/>
            </p:cNvPicPr>
            <p:nvPr/>
          </p:nvPicPr>
          <p:blipFill>
            <a:blip r:embed="rId2" cstate="print"/>
            <a:stretch>
              <a:fillRect/>
            </a:stretch>
          </p:blipFill>
          <p:spPr>
            <a:xfrm>
              <a:off x="683568" y="1124744"/>
              <a:ext cx="6536612" cy="4296461"/>
            </a:xfrm>
            <a:prstGeom prst="rect">
              <a:avLst/>
            </a:prstGeom>
          </p:spPr>
        </p:pic>
        <p:sp>
          <p:nvSpPr>
            <p:cNvPr id="6" name="TextBox 5"/>
            <p:cNvSpPr txBox="1"/>
            <p:nvPr/>
          </p:nvSpPr>
          <p:spPr>
            <a:xfrm>
              <a:off x="1475656" y="2132856"/>
              <a:ext cx="1873462" cy="406265"/>
            </a:xfrm>
            <a:prstGeom prst="rect">
              <a:avLst/>
            </a:prstGeom>
            <a:noFill/>
          </p:spPr>
          <p:txBody>
            <a:bodyPr wrap="none" rtlCol="0">
              <a:spAutoFit/>
            </a:bodyPr>
            <a:lstStyle/>
            <a:p>
              <a:pPr algn="l">
                <a:lnSpc>
                  <a:spcPct val="85000"/>
                </a:lnSpc>
              </a:pPr>
              <a:r>
                <a:rPr lang="en-GB" sz="2400" i="1" dirty="0" smtClean="0">
                  <a:solidFill>
                    <a:srgbClr val="00ADD0"/>
                  </a:solidFill>
                  <a:ea typeface="ＭＳ Ｐゴシック" charset="0"/>
                </a:rPr>
                <a:t>We are here</a:t>
              </a:r>
              <a:endParaRPr lang="en-GB" sz="2400" i="1" dirty="0">
                <a:solidFill>
                  <a:srgbClr val="00ADD0"/>
                </a:solidFill>
                <a:ea typeface="ＭＳ Ｐゴシック" charset="0"/>
              </a:endParaRPr>
            </a:p>
          </p:txBody>
        </p:sp>
        <p:sp>
          <p:nvSpPr>
            <p:cNvPr id="7" name="Down Arrow 6"/>
            <p:cNvSpPr/>
            <p:nvPr/>
          </p:nvSpPr>
          <p:spPr bwMode="auto">
            <a:xfrm>
              <a:off x="1766996" y="2564904"/>
              <a:ext cx="268608" cy="978408"/>
            </a:xfrm>
            <a:prstGeom prst="down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85000"/>
                </a:lnSpc>
              </a:pPr>
              <a:endParaRPr lang="en-GB" sz="4400" smtClean="0">
                <a:solidFill>
                  <a:srgbClr val="00ADD0"/>
                </a:solidFill>
                <a:ea typeface="ＭＳ Ｐゴシック" charset="0"/>
              </a:endParaRPr>
            </a:p>
          </p:txBody>
        </p:sp>
      </p:grpSp>
      <p:sp>
        <p:nvSpPr>
          <p:cNvPr id="9" name="TextBox 8"/>
          <p:cNvSpPr txBox="1"/>
          <p:nvPr/>
        </p:nvSpPr>
        <p:spPr>
          <a:xfrm>
            <a:off x="1619672" y="5661251"/>
            <a:ext cx="6056466" cy="720197"/>
          </a:xfrm>
          <a:prstGeom prst="rect">
            <a:avLst/>
          </a:prstGeom>
          <a:noFill/>
        </p:spPr>
        <p:txBody>
          <a:bodyPr wrap="none" rtlCol="0">
            <a:spAutoFit/>
          </a:bodyPr>
          <a:lstStyle/>
          <a:p>
            <a:pPr algn="l">
              <a:lnSpc>
                <a:spcPct val="85000"/>
              </a:lnSpc>
            </a:pPr>
            <a:r>
              <a:rPr lang="en-GB" sz="2400" dirty="0" smtClean="0">
                <a:solidFill>
                  <a:srgbClr val="000000"/>
                </a:solidFill>
                <a:ea typeface="ＭＳ Ｐゴシック" charset="0"/>
              </a:rPr>
              <a:t>Massive increase from 2021 - be prepared!</a:t>
            </a:r>
          </a:p>
          <a:p>
            <a:pPr algn="l">
              <a:lnSpc>
                <a:spcPct val="85000"/>
              </a:lnSpc>
            </a:pPr>
            <a:r>
              <a:rPr lang="en-GB" sz="2400" dirty="0" smtClean="0">
                <a:solidFill>
                  <a:srgbClr val="000000"/>
                </a:solidFill>
                <a:ea typeface="ＭＳ Ｐゴシック" charset="0"/>
              </a:rPr>
              <a:t>Be selective over what we really need</a:t>
            </a:r>
            <a:endParaRPr lang="en-GB" sz="2400" dirty="0">
              <a:solidFill>
                <a:srgbClr val="000000"/>
              </a:solidFill>
              <a:ea typeface="ＭＳ Ｐゴシック" charset="0"/>
            </a:endParaRPr>
          </a:p>
        </p:txBody>
      </p:sp>
      <p:sp>
        <p:nvSpPr>
          <p:cNvPr id="10" name="TextBox 9"/>
          <p:cNvSpPr txBox="1"/>
          <p:nvPr/>
        </p:nvSpPr>
        <p:spPr>
          <a:xfrm>
            <a:off x="179512" y="2420891"/>
            <a:ext cx="1728192" cy="1138773"/>
          </a:xfrm>
          <a:prstGeom prst="rect">
            <a:avLst/>
          </a:prstGeom>
          <a:noFill/>
        </p:spPr>
        <p:txBody>
          <a:bodyPr wrap="square" rtlCol="0">
            <a:spAutoFit/>
          </a:bodyPr>
          <a:lstStyle/>
          <a:p>
            <a:pPr algn="l">
              <a:lnSpc>
                <a:spcPct val="85000"/>
              </a:lnSpc>
            </a:pPr>
            <a:r>
              <a:rPr lang="en-GB" sz="2000" dirty="0" smtClean="0">
                <a:solidFill>
                  <a:srgbClr val="00ADD0"/>
                </a:solidFill>
                <a:ea typeface="ＭＳ Ｐゴシック" charset="0"/>
              </a:rPr>
              <a:t>Data </a:t>
            </a:r>
            <a:r>
              <a:rPr lang="en-GB" sz="2000" i="1" dirty="0" smtClean="0">
                <a:solidFill>
                  <a:srgbClr val="00ADD0"/>
                </a:solidFill>
                <a:ea typeface="ＭＳ Ｐゴシック" charset="0"/>
              </a:rPr>
              <a:t>transmitted</a:t>
            </a:r>
            <a:r>
              <a:rPr lang="en-GB" sz="2000" dirty="0" smtClean="0">
                <a:solidFill>
                  <a:srgbClr val="00ADD0"/>
                </a:solidFill>
                <a:ea typeface="ＭＳ Ｐゴシック" charset="0"/>
              </a:rPr>
              <a:t> on </a:t>
            </a:r>
          </a:p>
          <a:p>
            <a:pPr algn="l">
              <a:lnSpc>
                <a:spcPct val="85000"/>
              </a:lnSpc>
            </a:pPr>
            <a:r>
              <a:rPr lang="en-GB" sz="2000" dirty="0" err="1" smtClean="0">
                <a:solidFill>
                  <a:srgbClr val="00ADD0"/>
                </a:solidFill>
                <a:ea typeface="ＭＳ Ｐゴシック" charset="0"/>
              </a:rPr>
              <a:t>EUMETCast</a:t>
            </a:r>
            <a:endParaRPr lang="en-GB" sz="2000" dirty="0" smtClean="0">
              <a:solidFill>
                <a:srgbClr val="00ADD0"/>
              </a:solidFill>
              <a:ea typeface="ＭＳ Ｐゴシック" charset="0"/>
            </a:endParaRPr>
          </a:p>
        </p:txBody>
      </p:sp>
      <p:sp>
        <p:nvSpPr>
          <p:cNvPr id="11" name="TextBox 10"/>
          <p:cNvSpPr txBox="1"/>
          <p:nvPr/>
        </p:nvSpPr>
        <p:spPr>
          <a:xfrm>
            <a:off x="697116" y="4509124"/>
            <a:ext cx="1210588" cy="301621"/>
          </a:xfrm>
          <a:prstGeom prst="rect">
            <a:avLst/>
          </a:prstGeom>
          <a:noFill/>
        </p:spPr>
        <p:txBody>
          <a:bodyPr wrap="none" rtlCol="0">
            <a:spAutoFit/>
          </a:bodyPr>
          <a:lstStyle/>
          <a:p>
            <a:pPr algn="l">
              <a:lnSpc>
                <a:spcPct val="85000"/>
              </a:lnSpc>
            </a:pPr>
            <a:r>
              <a:rPr lang="en-GB" sz="1600" dirty="0" smtClean="0">
                <a:solidFill>
                  <a:srgbClr val="031F73"/>
                </a:solidFill>
                <a:ea typeface="ＭＳ Ｐゴシック" charset="0"/>
              </a:rPr>
              <a:t>600GB/day</a:t>
            </a:r>
            <a:endParaRPr lang="en-GB" sz="1600" dirty="0">
              <a:solidFill>
                <a:srgbClr val="031F73"/>
              </a:solidFill>
              <a:ea typeface="ＭＳ Ｐゴシック" charset="0"/>
            </a:endParaRPr>
          </a:p>
        </p:txBody>
      </p:sp>
      <p:cxnSp>
        <p:nvCxnSpPr>
          <p:cNvPr id="13" name="Straight Arrow Connector 12"/>
          <p:cNvCxnSpPr/>
          <p:nvPr/>
        </p:nvCxnSpPr>
        <p:spPr bwMode="auto">
          <a:xfrm>
            <a:off x="1835696" y="4680000"/>
            <a:ext cx="288032" cy="0"/>
          </a:xfrm>
          <a:prstGeom prst="straightConnector1">
            <a:avLst/>
          </a:prstGeom>
          <a:noFill/>
          <a:ln w="9525" cap="flat" cmpd="sng" algn="ctr">
            <a:solidFill>
              <a:schemeClr val="accent1"/>
            </a:solidFill>
            <a:prstDash val="solid"/>
            <a:round/>
            <a:headEnd type="none" w="med" len="med"/>
            <a:tailEnd type="arrow"/>
          </a:ln>
          <a:effectLst/>
        </p:spPr>
      </p:cxnSp>
      <p:sp>
        <p:nvSpPr>
          <p:cNvPr id="12" name="TextBox 11"/>
          <p:cNvSpPr txBox="1"/>
          <p:nvPr/>
        </p:nvSpPr>
        <p:spPr>
          <a:xfrm>
            <a:off x="5724132" y="4613385"/>
            <a:ext cx="2578463" cy="327782"/>
          </a:xfrm>
          <a:prstGeom prst="rect">
            <a:avLst/>
          </a:prstGeom>
          <a:noFill/>
        </p:spPr>
        <p:txBody>
          <a:bodyPr wrap="none" rtlCol="0">
            <a:spAutoFit/>
          </a:bodyPr>
          <a:lstStyle/>
          <a:p>
            <a:pPr algn="l">
              <a:lnSpc>
                <a:spcPct val="85000"/>
              </a:lnSpc>
            </a:pPr>
            <a:r>
              <a:rPr lang="en-GB" i="1" dirty="0" smtClean="0">
                <a:solidFill>
                  <a:srgbClr val="00ADD0"/>
                </a:solidFill>
                <a:ea typeface="ＭＳ Ｐゴシック" charset="0"/>
              </a:rPr>
              <a:t>Chart from EUMETSAT</a:t>
            </a:r>
            <a:endParaRPr lang="en-GB" i="1" dirty="0">
              <a:solidFill>
                <a:srgbClr val="00ADD0"/>
              </a:solidFill>
              <a:ea typeface="ＭＳ Ｐゴシック"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NESDIS link</a:t>
            </a:r>
            <a:endParaRPr lang="en-GB" dirty="0"/>
          </a:p>
        </p:txBody>
      </p:sp>
      <p:sp>
        <p:nvSpPr>
          <p:cNvPr id="4" name="Text Placeholder 3"/>
          <p:cNvSpPr>
            <a:spLocks noGrp="1"/>
          </p:cNvSpPr>
          <p:nvPr>
            <p:ph type="body" sz="quarter" idx="10"/>
          </p:nvPr>
        </p:nvSpPr>
        <p:spPr>
          <a:xfrm>
            <a:off x="683568" y="1916832"/>
            <a:ext cx="8064896" cy="4392887"/>
          </a:xfrm>
        </p:spPr>
        <p:txBody>
          <a:bodyPr/>
          <a:lstStyle/>
          <a:p>
            <a:r>
              <a:rPr lang="en-GB" sz="2000" dirty="0" smtClean="0"/>
              <a:t>The Met Office still operates a direct link to NOAA/NESDIS</a:t>
            </a:r>
          </a:p>
          <a:p>
            <a:r>
              <a:rPr lang="en-GB" sz="2000" dirty="0" smtClean="0"/>
              <a:t>It has proved valuable on the rare occasions when NOAA internet links have been lost (e.g. in 2014)</a:t>
            </a:r>
          </a:p>
          <a:p>
            <a:r>
              <a:rPr lang="en-GB" sz="2000" dirty="0" smtClean="0"/>
              <a:t>Carries some data types that are not available by other means, including:</a:t>
            </a:r>
          </a:p>
          <a:p>
            <a:pPr lvl="1">
              <a:buFont typeface="Wingdings" pitchFamily="2" charset="2"/>
              <a:buChar char="Ø"/>
            </a:pPr>
            <a:r>
              <a:rPr lang="en-GB" sz="1600" dirty="0" smtClean="0"/>
              <a:t>Aqua AIRS and AMSU-A global data (BUFR)</a:t>
            </a:r>
          </a:p>
          <a:p>
            <a:pPr lvl="1">
              <a:buFont typeface="Wingdings" pitchFamily="2" charset="2"/>
              <a:buChar char="Ø"/>
            </a:pPr>
            <a:r>
              <a:rPr lang="en-GB" sz="1600" dirty="0" smtClean="0"/>
              <a:t>SSMIS UPP data (BUFR)</a:t>
            </a:r>
          </a:p>
          <a:p>
            <a:pPr lvl="1">
              <a:buFont typeface="Wingdings" pitchFamily="2" charset="2"/>
              <a:buChar char="Ø"/>
            </a:pPr>
            <a:r>
              <a:rPr lang="en-GB" sz="1600" dirty="0" smtClean="0"/>
              <a:t>ATOVS level 1b (native format – useful for monitoring)</a:t>
            </a:r>
          </a:p>
          <a:p>
            <a:pPr lvl="1">
              <a:buFont typeface="Wingdings" pitchFamily="2" charset="2"/>
              <a:buChar char="Ø"/>
            </a:pPr>
            <a:r>
              <a:rPr lang="en-GB" sz="1600" dirty="0" smtClean="0"/>
              <a:t>GOES CSR</a:t>
            </a:r>
          </a:p>
          <a:p>
            <a:pPr>
              <a:buFont typeface="Arial" pitchFamily="34" charset="0"/>
              <a:buChar char="•"/>
            </a:pPr>
            <a:r>
              <a:rPr lang="en-GB" sz="2000" dirty="0" smtClean="0"/>
              <a:t>We are considering whether a commercial link is still required, or whether we can rely on internet or some other solution</a:t>
            </a:r>
          </a:p>
          <a:p>
            <a:pPr>
              <a:buFont typeface="Arial" pitchFamily="34" charset="0"/>
              <a:buChar char="•"/>
            </a:pPr>
            <a:r>
              <a:rPr lang="en-GB" sz="2000" i="1" dirty="0" smtClean="0"/>
              <a:t>How robust is EUMETSAT’s link to NESDIS?</a:t>
            </a:r>
            <a:endParaRPr lang="en-GB" sz="20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59224" y="2276872"/>
            <a:ext cx="6984776" cy="504056"/>
          </a:xfrm>
        </p:spPr>
        <p:txBody>
          <a:bodyPr/>
          <a:lstStyle/>
          <a:p>
            <a:r>
              <a:rPr lang="en-GB" sz="2800" dirty="0" smtClean="0"/>
              <a:t>Report from RTH Exeter</a:t>
            </a:r>
          </a:p>
        </p:txBody>
      </p:sp>
      <p:sp>
        <p:nvSpPr>
          <p:cNvPr id="4" name="Footer Placeholder 3"/>
          <p:cNvSpPr>
            <a:spLocks noGrp="1"/>
          </p:cNvSpPr>
          <p:nvPr>
            <p:ph type="ftr" sz="quarter" idx="4294967295"/>
          </p:nvPr>
        </p:nvSpPr>
        <p:spPr>
          <a:xfrm>
            <a:off x="-36512" y="6584776"/>
            <a:ext cx="2895600" cy="228600"/>
          </a:xfrm>
          <a:prstGeom prst="rect">
            <a:avLst/>
          </a:prstGeom>
        </p:spPr>
        <p:txBody>
          <a:bodyPr/>
          <a:lstStyle/>
          <a:p>
            <a:pPr>
              <a:defRPr/>
            </a:pPr>
            <a:r>
              <a:rPr lang="en-GB" sz="1200" dirty="0" smtClean="0"/>
              <a:t>© Crown copyright   Met Office</a:t>
            </a:r>
            <a:endParaRPr lang="en-GB" sz="1050" dirty="0">
              <a:latin typeface="Times"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GB" dirty="0"/>
              <a:t>© Crown copyright   Met Office</a:t>
            </a:r>
            <a:endParaRPr lang="en-GB" sz="1400" dirty="0">
              <a:latin typeface="Times" pitchFamily="18" charset="0"/>
            </a:endParaRPr>
          </a:p>
        </p:txBody>
      </p:sp>
      <p:sp>
        <p:nvSpPr>
          <p:cNvPr id="10243" name="Rectangle 2"/>
          <p:cNvSpPr>
            <a:spLocks noGrp="1" noChangeArrowheads="1"/>
          </p:cNvSpPr>
          <p:nvPr>
            <p:ph type="title"/>
          </p:nvPr>
        </p:nvSpPr>
        <p:spPr>
          <a:xfrm>
            <a:off x="1752600" y="347668"/>
            <a:ext cx="6934200" cy="993105"/>
          </a:xfrm>
        </p:spPr>
        <p:txBody>
          <a:bodyPr/>
          <a:lstStyle/>
          <a:p>
            <a:pPr eaLnBrk="1" hangingPunct="1"/>
            <a:r>
              <a:rPr lang="en-GB" sz="2800" dirty="0" smtClean="0"/>
              <a:t>RTH Exeter GTS connectivity</a:t>
            </a:r>
            <a:endParaRPr lang="en-US" sz="2800" dirty="0" smtClean="0"/>
          </a:p>
        </p:txBody>
      </p:sp>
      <p:sp>
        <p:nvSpPr>
          <p:cNvPr id="7" name="Rectangle 2"/>
          <p:cNvSpPr txBox="1">
            <a:spLocks noChangeArrowheads="1"/>
          </p:cNvSpPr>
          <p:nvPr/>
        </p:nvSpPr>
        <p:spPr bwMode="auto">
          <a:xfrm>
            <a:off x="539552" y="1844824"/>
            <a:ext cx="7992888" cy="4248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 typeface="Arial" pitchFamily="34" charset="0"/>
              <a:buChar char="•"/>
              <a:tabLst/>
              <a:defRPr/>
            </a:pPr>
            <a:r>
              <a:rPr kumimoji="0" lang="en-GB" sz="2000" b="0" i="0" u="none" strike="noStrike" kern="0" cap="none" spc="0" normalizeH="0" baseline="0" noProof="0" dirty="0" smtClean="0">
                <a:ln>
                  <a:noFill/>
                </a:ln>
                <a:solidFill>
                  <a:srgbClr val="000000"/>
                </a:solidFill>
                <a:effectLst/>
                <a:uLnTx/>
                <a:uFillTx/>
                <a:latin typeface="+mn-lt"/>
                <a:ea typeface="+mj-ea"/>
                <a:cs typeface="+mj-cs"/>
              </a:rPr>
              <a:t>  </a:t>
            </a:r>
            <a:r>
              <a:rPr kumimoji="0" lang="en-GB" b="0" i="0" u="none" strike="noStrike" kern="0" cap="none" spc="0" normalizeH="0" baseline="0" noProof="0" dirty="0" smtClean="0">
                <a:ln>
                  <a:noFill/>
                </a:ln>
                <a:solidFill>
                  <a:srgbClr val="000000"/>
                </a:solidFill>
                <a:effectLst/>
                <a:uLnTx/>
                <a:uFillTx/>
                <a:latin typeface="+mn-lt"/>
                <a:ea typeface="+mj-ea"/>
                <a:cs typeface="+mj-cs"/>
              </a:rPr>
              <a:t>Connections to RTHs:</a:t>
            </a:r>
          </a:p>
          <a:p>
            <a:pPr lvl="1" algn="l">
              <a:buFont typeface="Arial" pitchFamily="34" charset="0"/>
              <a:buChar char="•"/>
            </a:pPr>
            <a:r>
              <a:rPr lang="en-GB" kern="0" dirty="0" smtClean="0">
                <a:solidFill>
                  <a:srgbClr val="000000"/>
                </a:solidFill>
                <a:latin typeface="+mn-lt"/>
                <a:ea typeface="+mj-ea"/>
                <a:cs typeface="+mj-cs"/>
              </a:rPr>
              <a:t>  Brasilia, Melbourne, Moscow, </a:t>
            </a:r>
            <a:r>
              <a:rPr lang="en-GB" kern="0" dirty="0" smtClean="0">
                <a:solidFill>
                  <a:srgbClr val="000000"/>
                </a:solidFill>
              </a:rPr>
              <a:t>New Delhi</a:t>
            </a:r>
            <a:r>
              <a:rPr lang="en-GB" kern="0" dirty="0" smtClean="0">
                <a:solidFill>
                  <a:srgbClr val="000000"/>
                </a:solidFill>
                <a:latin typeface="+mn-lt"/>
                <a:ea typeface="+mj-ea"/>
                <a:cs typeface="+mj-cs"/>
              </a:rPr>
              <a:t>, Offenbach, </a:t>
            </a:r>
            <a:endParaRPr lang="en-GB" kern="0" dirty="0" smtClean="0">
              <a:solidFill>
                <a:srgbClr val="000000"/>
              </a:solidFill>
            </a:endParaRPr>
          </a:p>
          <a:p>
            <a:pPr lvl="1" algn="l">
              <a:buFont typeface="Arial" pitchFamily="34" charset="0"/>
              <a:buChar char="•"/>
            </a:pPr>
            <a:r>
              <a:rPr lang="en-GB" kern="0" dirty="0" smtClean="0">
                <a:solidFill>
                  <a:srgbClr val="000000"/>
                </a:solidFill>
                <a:latin typeface="+mn-lt"/>
                <a:ea typeface="+mj-ea"/>
                <a:cs typeface="+mj-cs"/>
              </a:rPr>
              <a:t>  </a:t>
            </a:r>
            <a:r>
              <a:rPr lang="en-GB" kern="0" dirty="0" smtClean="0">
                <a:solidFill>
                  <a:srgbClr val="000000"/>
                </a:solidFill>
              </a:rPr>
              <a:t>Pretoria, </a:t>
            </a:r>
            <a:r>
              <a:rPr lang="en-GB" kern="0" dirty="0" smtClean="0">
                <a:solidFill>
                  <a:srgbClr val="000000"/>
                </a:solidFill>
                <a:latin typeface="+mn-lt"/>
                <a:ea typeface="+mj-ea"/>
                <a:cs typeface="+mj-cs"/>
              </a:rPr>
              <a:t>Rome, Tokyo, </a:t>
            </a:r>
            <a:r>
              <a:rPr lang="en-GB" kern="0" dirty="0" smtClean="0">
                <a:solidFill>
                  <a:srgbClr val="000000"/>
                </a:solidFill>
              </a:rPr>
              <a:t>Toulouse</a:t>
            </a:r>
            <a:r>
              <a:rPr lang="en-GB" kern="0" dirty="0" smtClean="0">
                <a:solidFill>
                  <a:srgbClr val="000000"/>
                </a:solidFill>
                <a:latin typeface="+mn-lt"/>
                <a:ea typeface="+mj-ea"/>
                <a:cs typeface="+mj-cs"/>
              </a:rPr>
              <a:t>, Washington</a:t>
            </a:r>
            <a:endParaRPr lang="en-US" kern="0" dirty="0" smtClean="0">
              <a:solidFill>
                <a:srgbClr val="000000"/>
              </a:solidFill>
              <a:latin typeface="+mn-lt"/>
              <a:ea typeface="+mj-ea"/>
              <a:cs typeface="+mj-cs"/>
            </a:endParaRPr>
          </a:p>
          <a:p>
            <a:pPr lvl="1">
              <a:buFont typeface="Arial" pitchFamily="34" charset="0"/>
              <a:buChar char="•"/>
            </a:pPr>
            <a:endParaRPr lang="en-US" kern="0" dirty="0" smtClean="0">
              <a:solidFill>
                <a:srgbClr val="000000"/>
              </a:solidFill>
              <a:latin typeface="+mn-lt"/>
              <a:ea typeface="+mj-ea"/>
              <a:cs typeface="+mj-cs"/>
            </a:endParaRPr>
          </a:p>
          <a:p>
            <a:pPr lvl="0" algn="l">
              <a:buFont typeface="Arial" pitchFamily="34" charset="0"/>
              <a:buChar char="•"/>
              <a:defRPr/>
            </a:pPr>
            <a:r>
              <a:rPr lang="en-GB" kern="0" dirty="0" smtClean="0">
                <a:solidFill>
                  <a:srgbClr val="000000"/>
                </a:solidFill>
              </a:rPr>
              <a:t>  Connections to NMCs:</a:t>
            </a:r>
          </a:p>
          <a:p>
            <a:pPr lvl="1" algn="l">
              <a:buFont typeface="Arial" pitchFamily="34" charset="0"/>
              <a:buChar char="•"/>
            </a:pPr>
            <a:r>
              <a:rPr lang="en-GB" kern="0" dirty="0" smtClean="0">
                <a:solidFill>
                  <a:srgbClr val="000000"/>
                </a:solidFill>
              </a:rPr>
              <a:t>  Brussels, Copenhagen, Dar es Salaam, De Bilt, Dublin,</a:t>
            </a:r>
          </a:p>
          <a:p>
            <a:pPr lvl="1" algn="l">
              <a:buFont typeface="Arial" pitchFamily="34" charset="0"/>
              <a:buChar char="•"/>
            </a:pPr>
            <a:r>
              <a:rPr lang="en-GB" kern="0" dirty="0" smtClean="0">
                <a:solidFill>
                  <a:srgbClr val="000000"/>
                </a:solidFill>
              </a:rPr>
              <a:t>  Lisbon, Madrid, Montreal, Oslo, Reykjavik</a:t>
            </a:r>
            <a:endParaRPr lang="en-US" kern="0" dirty="0" smtClean="0">
              <a:solidFill>
                <a:srgbClr val="000000"/>
              </a:solidFill>
            </a:endParaRPr>
          </a:p>
          <a:p>
            <a:pPr algn="l"/>
            <a:endParaRPr lang="en-GB" kern="0" dirty="0" smtClean="0">
              <a:solidFill>
                <a:srgbClr val="000000"/>
              </a:solidFill>
              <a:latin typeface="+mn-lt"/>
              <a:ea typeface="+mj-ea"/>
              <a:cs typeface="+mj-cs"/>
            </a:endParaRPr>
          </a:p>
          <a:p>
            <a:pPr algn="l">
              <a:buFont typeface="Arial" pitchFamily="34" charset="0"/>
              <a:buChar char="•"/>
            </a:pPr>
            <a:r>
              <a:rPr lang="en-GB" kern="0" dirty="0" smtClean="0">
                <a:solidFill>
                  <a:srgbClr val="000000"/>
                </a:solidFill>
                <a:latin typeface="+mn-lt"/>
                <a:ea typeface="+mj-ea"/>
                <a:cs typeface="+mj-cs"/>
              </a:rPr>
              <a:t>  Daily traffic:</a:t>
            </a:r>
          </a:p>
          <a:p>
            <a:pPr lvl="1" algn="l">
              <a:buFont typeface="Arial" pitchFamily="34" charset="0"/>
              <a:buChar char="•"/>
            </a:pPr>
            <a:r>
              <a:rPr lang="en-GB" kern="0" dirty="0" smtClean="0">
                <a:solidFill>
                  <a:srgbClr val="000000"/>
                </a:solidFill>
                <a:latin typeface="+mn-lt"/>
                <a:ea typeface="+mj-ea"/>
                <a:cs typeface="+mj-cs"/>
              </a:rPr>
              <a:t>  Input	17 GBytes per day</a:t>
            </a:r>
          </a:p>
          <a:p>
            <a:pPr lvl="1" algn="l">
              <a:buFont typeface="Arial" pitchFamily="34" charset="0"/>
              <a:buChar char="•"/>
            </a:pPr>
            <a:r>
              <a:rPr lang="en-GB" kern="0" dirty="0" smtClean="0">
                <a:solidFill>
                  <a:srgbClr val="000000"/>
                </a:solidFill>
                <a:latin typeface="+mn-lt"/>
                <a:ea typeface="+mj-ea"/>
                <a:cs typeface="+mj-cs"/>
              </a:rPr>
              <a:t>  Output	40 GBytes per day</a:t>
            </a:r>
          </a:p>
          <a:p>
            <a:pPr lvl="1" algn="l">
              <a:buFont typeface="Arial" pitchFamily="34" charset="0"/>
              <a:buChar char="•"/>
            </a:pPr>
            <a:endParaRPr lang="en-GB" kern="0" dirty="0" smtClean="0">
              <a:solidFill>
                <a:srgbClr val="000000"/>
              </a:solidFill>
              <a:latin typeface="+mn-lt"/>
              <a:ea typeface="+mj-ea"/>
              <a:cs typeface="+mj-cs"/>
            </a:endParaRPr>
          </a:p>
          <a:p>
            <a:pPr algn="l">
              <a:buFont typeface="Arial" pitchFamily="34" charset="0"/>
              <a:buChar char="•"/>
            </a:pPr>
            <a:r>
              <a:rPr lang="en-GB" kern="0" dirty="0" smtClean="0">
                <a:solidFill>
                  <a:srgbClr val="000000"/>
                </a:solidFill>
              </a:rPr>
              <a:t>  99.98% availability between April 2015 and March 2017.</a:t>
            </a:r>
            <a:endParaRPr lang="en-GB" kern="0" dirty="0" smtClean="0">
              <a:solidFill>
                <a:srgbClr val="000000"/>
              </a:solidFill>
              <a:latin typeface="+mn-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GB" dirty="0"/>
              <a:t>© Crown copyright   Met Office</a:t>
            </a:r>
            <a:endParaRPr lang="en-GB" sz="1400" dirty="0">
              <a:latin typeface="Times" pitchFamily="18" charset="0"/>
            </a:endParaRPr>
          </a:p>
        </p:txBody>
      </p:sp>
      <p:sp>
        <p:nvSpPr>
          <p:cNvPr id="10243" name="Rectangle 2"/>
          <p:cNvSpPr>
            <a:spLocks noGrp="1" noChangeArrowheads="1"/>
          </p:cNvSpPr>
          <p:nvPr>
            <p:ph type="title"/>
          </p:nvPr>
        </p:nvSpPr>
        <p:spPr>
          <a:xfrm>
            <a:off x="1752600" y="347668"/>
            <a:ext cx="6934200" cy="993105"/>
          </a:xfrm>
        </p:spPr>
        <p:txBody>
          <a:bodyPr/>
          <a:lstStyle/>
          <a:p>
            <a:pPr eaLnBrk="1" hangingPunct="1"/>
            <a:r>
              <a:rPr lang="en-GB" sz="2800" dirty="0" smtClean="0"/>
              <a:t>GISC Exeter WIS connectivity</a:t>
            </a:r>
            <a:endParaRPr lang="en-US" sz="2800" dirty="0" smtClean="0"/>
          </a:p>
        </p:txBody>
      </p:sp>
      <p:sp>
        <p:nvSpPr>
          <p:cNvPr id="7" name="Rectangle 2"/>
          <p:cNvSpPr txBox="1">
            <a:spLocks noChangeArrowheads="1"/>
          </p:cNvSpPr>
          <p:nvPr/>
        </p:nvSpPr>
        <p:spPr bwMode="auto">
          <a:xfrm>
            <a:off x="539552" y="1844824"/>
            <a:ext cx="7992888"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a:buFont typeface="Arial" pitchFamily="34" charset="0"/>
              <a:buChar char="•"/>
            </a:pPr>
            <a:r>
              <a:rPr lang="en-GB" sz="2000" kern="0" dirty="0" smtClean="0">
                <a:solidFill>
                  <a:srgbClr val="000000"/>
                </a:solidFill>
                <a:latin typeface="+mn-lt"/>
                <a:ea typeface="+mj-ea"/>
                <a:cs typeface="+mj-cs"/>
              </a:rPr>
              <a:t>  </a:t>
            </a:r>
            <a:r>
              <a:rPr lang="en-GB" kern="0" dirty="0" smtClean="0">
                <a:solidFill>
                  <a:srgbClr val="000000"/>
                </a:solidFill>
                <a:latin typeface="+mn-lt"/>
                <a:ea typeface="+mj-ea"/>
                <a:cs typeface="+mj-cs"/>
              </a:rPr>
              <a:t>Daily traffic statistics:</a:t>
            </a:r>
          </a:p>
          <a:p>
            <a:pPr lvl="1" algn="l">
              <a:buFont typeface="Arial" pitchFamily="34" charset="0"/>
              <a:buChar char="•"/>
            </a:pPr>
            <a:r>
              <a:rPr lang="en-GB" kern="0" dirty="0" smtClean="0">
                <a:solidFill>
                  <a:srgbClr val="000000"/>
                </a:solidFill>
                <a:latin typeface="+mn-lt"/>
                <a:ea typeface="+mj-ea"/>
                <a:cs typeface="+mj-cs"/>
              </a:rPr>
              <a:t>  Ingesting 7.4GBytes of data into 24hr Cache.</a:t>
            </a:r>
          </a:p>
          <a:p>
            <a:pPr marL="0" marR="0" lvl="0" indent="0" algn="l" defTabSz="914400" rtl="0" eaLnBrk="1" fontAlgn="base" latinLnBrk="0" hangingPunct="1">
              <a:lnSpc>
                <a:spcPct val="85000"/>
              </a:lnSpc>
              <a:spcBef>
                <a:spcPct val="0"/>
              </a:spcBef>
              <a:spcAft>
                <a:spcPct val="0"/>
              </a:spcAft>
              <a:buClrTx/>
              <a:buSzTx/>
              <a:buFontTx/>
              <a:buNone/>
              <a:tabLst/>
              <a:defRPr/>
            </a:pPr>
            <a:endParaRPr lang="en-GB" kern="0" dirty="0" smtClean="0">
              <a:solidFill>
                <a:srgbClr val="000000"/>
              </a:solidFill>
              <a:latin typeface="+mn-lt"/>
              <a:ea typeface="+mj-ea"/>
              <a:cs typeface="+mj-cs"/>
            </a:endParaRPr>
          </a:p>
          <a:p>
            <a:pPr marL="0" marR="0" lvl="0" indent="0" algn="l" defTabSz="914400" rtl="0" eaLnBrk="1" fontAlgn="base" latinLnBrk="0" hangingPunct="1">
              <a:lnSpc>
                <a:spcPct val="85000"/>
              </a:lnSpc>
              <a:spcBef>
                <a:spcPct val="0"/>
              </a:spcBef>
              <a:spcAft>
                <a:spcPct val="0"/>
              </a:spcAft>
              <a:buClrTx/>
              <a:buSzTx/>
              <a:buFont typeface="Arial" pitchFamily="34" charset="0"/>
              <a:buChar char="•"/>
              <a:tabLst/>
              <a:defRPr/>
            </a:pPr>
            <a:r>
              <a:rPr lang="en-GB" kern="0" dirty="0" smtClean="0">
                <a:solidFill>
                  <a:srgbClr val="000000"/>
                </a:solidFill>
                <a:latin typeface="+mn-lt"/>
                <a:ea typeface="+mj-ea"/>
                <a:cs typeface="+mj-cs"/>
              </a:rPr>
              <a:t>  Metadata catalog contains 155,000 records.</a:t>
            </a:r>
          </a:p>
          <a:p>
            <a:pPr marL="0" marR="0" lvl="0" indent="0" algn="l" defTabSz="914400" rtl="0" eaLnBrk="1" fontAlgn="base" latinLnBrk="0" hangingPunct="1">
              <a:lnSpc>
                <a:spcPct val="85000"/>
              </a:lnSpc>
              <a:spcBef>
                <a:spcPct val="0"/>
              </a:spcBef>
              <a:spcAft>
                <a:spcPct val="0"/>
              </a:spcAft>
              <a:buClrTx/>
              <a:buSzTx/>
              <a:buFontTx/>
              <a:buNone/>
              <a:tabLst/>
              <a:defRPr/>
            </a:pPr>
            <a:endParaRPr lang="en-GB" kern="0" dirty="0" smtClean="0">
              <a:solidFill>
                <a:srgbClr val="000000"/>
              </a:solidFill>
              <a:latin typeface="+mn-lt"/>
              <a:ea typeface="+mj-ea"/>
              <a:cs typeface="+mj-cs"/>
            </a:endParaRPr>
          </a:p>
          <a:p>
            <a:pPr marL="0" marR="0" lvl="0" indent="0" algn="l" defTabSz="914400" rtl="0" eaLnBrk="1" fontAlgn="base" latinLnBrk="0" hangingPunct="1">
              <a:lnSpc>
                <a:spcPct val="85000"/>
              </a:lnSpc>
              <a:spcBef>
                <a:spcPct val="0"/>
              </a:spcBef>
              <a:spcAft>
                <a:spcPct val="0"/>
              </a:spcAft>
              <a:buClrTx/>
              <a:buSzTx/>
              <a:buFont typeface="Arial" pitchFamily="34" charset="0"/>
              <a:buChar char="•"/>
              <a:tabLst/>
              <a:defRPr/>
            </a:pPr>
            <a:r>
              <a:rPr lang="en-GB" kern="0" dirty="0" smtClean="0">
                <a:solidFill>
                  <a:srgbClr val="000000"/>
                </a:solidFill>
                <a:latin typeface="+mn-lt"/>
                <a:ea typeface="+mj-ea"/>
                <a:cs typeface="+mj-cs"/>
              </a:rPr>
              <a:t>  Daily catalog synchronisation with GISCs &amp; DCPCs</a:t>
            </a:r>
            <a:r>
              <a:rPr kumimoji="0" lang="en-GB" b="0" i="0" u="none" strike="noStrike" kern="0" cap="none" spc="0" normalizeH="0" baseline="0" noProof="0" dirty="0" smtClean="0">
                <a:ln>
                  <a:noFill/>
                </a:ln>
                <a:solidFill>
                  <a:srgbClr val="000000"/>
                </a:solidFill>
                <a:effectLst/>
                <a:uLnTx/>
                <a:uFillTx/>
                <a:latin typeface="+mn-lt"/>
                <a:ea typeface="+mj-ea"/>
                <a:cs typeface="+mj-cs"/>
              </a:rPr>
              <a:t>:</a:t>
            </a:r>
          </a:p>
          <a:p>
            <a:pPr lvl="1" algn="l">
              <a:buFont typeface="Arial" pitchFamily="34" charset="0"/>
              <a:buChar char="•"/>
            </a:pPr>
            <a:r>
              <a:rPr lang="en-GB" kern="0" dirty="0" smtClean="0">
                <a:solidFill>
                  <a:srgbClr val="000000"/>
                </a:solidFill>
                <a:latin typeface="+mn-lt"/>
                <a:ea typeface="+mj-ea"/>
                <a:cs typeface="+mj-cs"/>
              </a:rPr>
              <a:t>  Beijing, Brasilia, ECMWF, Jeddah, Melbourne, </a:t>
            </a:r>
            <a:r>
              <a:rPr lang="en-GB" kern="0" dirty="0" smtClean="0">
                <a:solidFill>
                  <a:srgbClr val="000000"/>
                </a:solidFill>
              </a:rPr>
              <a:t>Moscow,</a:t>
            </a:r>
            <a:endParaRPr lang="en-GB" kern="0" dirty="0" smtClean="0">
              <a:solidFill>
                <a:srgbClr val="000000"/>
              </a:solidFill>
              <a:latin typeface="+mn-lt"/>
              <a:ea typeface="+mj-ea"/>
              <a:cs typeface="+mj-cs"/>
            </a:endParaRPr>
          </a:p>
          <a:p>
            <a:pPr lvl="1" algn="l">
              <a:buFont typeface="Arial" pitchFamily="34" charset="0"/>
              <a:buChar char="•"/>
            </a:pPr>
            <a:r>
              <a:rPr lang="en-GB" kern="0" dirty="0" smtClean="0">
                <a:solidFill>
                  <a:srgbClr val="000000"/>
                </a:solidFill>
                <a:latin typeface="+mn-lt"/>
                <a:ea typeface="+mj-ea"/>
                <a:cs typeface="+mj-cs"/>
              </a:rPr>
              <a:t>  </a:t>
            </a:r>
            <a:r>
              <a:rPr lang="en-GB" kern="0" dirty="0" smtClean="0">
                <a:solidFill>
                  <a:srgbClr val="000000"/>
                </a:solidFill>
              </a:rPr>
              <a:t>Offenbach, </a:t>
            </a:r>
            <a:r>
              <a:rPr lang="en-GB" kern="0" dirty="0" smtClean="0">
                <a:solidFill>
                  <a:srgbClr val="000000"/>
                </a:solidFill>
                <a:latin typeface="+mn-lt"/>
                <a:ea typeface="+mj-ea"/>
                <a:cs typeface="+mj-cs"/>
              </a:rPr>
              <a:t>Seoul, Tehran, </a:t>
            </a:r>
            <a:r>
              <a:rPr lang="en-GB" kern="0" dirty="0" smtClean="0">
                <a:solidFill>
                  <a:srgbClr val="000000"/>
                </a:solidFill>
              </a:rPr>
              <a:t>Tokyo</a:t>
            </a:r>
            <a:r>
              <a:rPr lang="en-GB" kern="0" dirty="0" smtClean="0">
                <a:solidFill>
                  <a:srgbClr val="000000"/>
                </a:solidFill>
                <a:latin typeface="+mn-lt"/>
                <a:ea typeface="+mj-ea"/>
                <a:cs typeface="+mj-cs"/>
              </a:rPr>
              <a:t>, Toulouse</a:t>
            </a:r>
            <a:endParaRPr lang="en-US" kern="0" dirty="0" smtClean="0">
              <a:solidFill>
                <a:srgbClr val="000000"/>
              </a:solidFill>
              <a:latin typeface="+mn-lt"/>
              <a:ea typeface="+mj-ea"/>
              <a:cs typeface="+mj-cs"/>
            </a:endParaRPr>
          </a:p>
          <a:p>
            <a:pPr lvl="1" algn="l">
              <a:buFont typeface="Arial" pitchFamily="34" charset="0"/>
              <a:buChar char="•"/>
            </a:pPr>
            <a:endParaRPr lang="en-US" kern="0" dirty="0" smtClean="0">
              <a:solidFill>
                <a:srgbClr val="000000"/>
              </a:solidFill>
              <a:latin typeface="+mn-lt"/>
              <a:ea typeface="+mj-ea"/>
              <a:cs typeface="+mj-cs"/>
            </a:endParaRPr>
          </a:p>
          <a:p>
            <a:pPr algn="l">
              <a:buFont typeface="Arial" pitchFamily="34" charset="0"/>
              <a:buChar char="•"/>
            </a:pPr>
            <a:r>
              <a:rPr lang="en-GB" kern="0" dirty="0" smtClean="0">
                <a:solidFill>
                  <a:srgbClr val="000000"/>
                </a:solidFill>
              </a:rPr>
              <a:t>   97.59% availability between April 2015 and March 2017.</a:t>
            </a:r>
          </a:p>
          <a:p>
            <a:pPr algn="l">
              <a:buFont typeface="Arial" pitchFamily="34" charset="0"/>
              <a:buChar char="•"/>
            </a:pPr>
            <a:endParaRPr lang="en-GB" kern="0" dirty="0" smtClean="0">
              <a:solidFill>
                <a:srgbClr val="000000"/>
              </a:solidFill>
              <a:latin typeface="+mn-lt"/>
              <a:ea typeface="+mj-ea"/>
              <a:cs typeface="+mj-cs"/>
            </a:endParaRPr>
          </a:p>
          <a:p>
            <a:pPr algn="l">
              <a:buFont typeface="Arial" pitchFamily="34" charset="0"/>
              <a:buChar char="•"/>
            </a:pPr>
            <a:r>
              <a:rPr lang="en-US" kern="0" dirty="0" smtClean="0">
                <a:solidFill>
                  <a:srgbClr val="000000"/>
                </a:solidFill>
                <a:latin typeface="+mn-lt"/>
                <a:ea typeface="+mj-ea"/>
                <a:cs typeface="+mj-cs"/>
              </a:rPr>
              <a:t>   Data replication between 15 GISC’s may saturate network bandwidth.</a:t>
            </a:r>
          </a:p>
          <a:p>
            <a:pPr algn="l">
              <a:buFont typeface="Arial" pitchFamily="34" charset="0"/>
              <a:buChar char="•"/>
            </a:pPr>
            <a:endParaRPr lang="en-US" kern="0" dirty="0" smtClean="0">
              <a:solidFill>
                <a:srgbClr val="000000"/>
              </a:solidFill>
              <a:latin typeface="+mn-lt"/>
              <a:ea typeface="+mj-ea"/>
              <a:cs typeface="+mj-cs"/>
            </a:endParaRPr>
          </a:p>
          <a:p>
            <a:pPr algn="l">
              <a:buFont typeface="Arial" pitchFamily="34" charset="0"/>
              <a:buChar char="•"/>
            </a:pPr>
            <a:r>
              <a:rPr lang="en-US" kern="0" dirty="0" smtClean="0">
                <a:solidFill>
                  <a:srgbClr val="000000"/>
                </a:solidFill>
                <a:latin typeface="+mn-lt"/>
                <a:ea typeface="+mj-ea"/>
                <a:cs typeface="+mj-cs"/>
              </a:rPr>
              <a:t>   Pilot project underway to test potential for cloud solution. Running for 18 months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GB" dirty="0"/>
              <a:t>© Crown copyright   Met Office</a:t>
            </a:r>
            <a:endParaRPr lang="en-GB" sz="1400" dirty="0">
              <a:latin typeface="Times" pitchFamily="18" charset="0"/>
            </a:endParaRPr>
          </a:p>
        </p:txBody>
      </p:sp>
      <p:sp>
        <p:nvSpPr>
          <p:cNvPr id="10243" name="Rectangle 2"/>
          <p:cNvSpPr>
            <a:spLocks noGrp="1" noChangeArrowheads="1"/>
          </p:cNvSpPr>
          <p:nvPr>
            <p:ph type="title"/>
          </p:nvPr>
        </p:nvSpPr>
        <p:spPr>
          <a:xfrm>
            <a:off x="1752600" y="347668"/>
            <a:ext cx="6934200" cy="993105"/>
          </a:xfrm>
        </p:spPr>
        <p:txBody>
          <a:bodyPr/>
          <a:lstStyle/>
          <a:p>
            <a:pPr eaLnBrk="1" hangingPunct="1"/>
            <a:r>
              <a:rPr lang="en-GB" sz="2800" dirty="0" smtClean="0"/>
              <a:t>Data migration away from traditional alphanumeric codes (TAC)</a:t>
            </a:r>
            <a:endParaRPr lang="en-US" sz="2800" dirty="0" smtClean="0"/>
          </a:p>
        </p:txBody>
      </p:sp>
      <p:sp>
        <p:nvSpPr>
          <p:cNvPr id="7" name="Rectangle 2"/>
          <p:cNvSpPr txBox="1">
            <a:spLocks noChangeArrowheads="1"/>
          </p:cNvSpPr>
          <p:nvPr/>
        </p:nvSpPr>
        <p:spPr bwMode="auto">
          <a:xfrm>
            <a:off x="539552" y="1700808"/>
            <a:ext cx="7992888"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l"/>
            <a:r>
              <a:rPr lang="en-GB" sz="1400" kern="0" dirty="0" smtClean="0">
                <a:solidFill>
                  <a:srgbClr val="000000"/>
                </a:solidFill>
                <a:latin typeface="+mn-lt"/>
                <a:ea typeface="+mj-ea"/>
                <a:cs typeface="+mj-cs"/>
              </a:rPr>
              <a:t>The Met Office has ceased to distribute land &amp; SHIP SYNOP, CLIMAT and AMDAR data in TAC format, replacing them with BUFR format data.</a:t>
            </a:r>
          </a:p>
          <a:p>
            <a:pPr lvl="0" algn="l"/>
            <a:endParaRPr lang="en-GB" sz="1400" kern="0" dirty="0" smtClean="0">
              <a:solidFill>
                <a:srgbClr val="000000"/>
              </a:solidFill>
              <a:latin typeface="+mn-lt"/>
              <a:ea typeface="+mj-ea"/>
              <a:cs typeface="+mj-cs"/>
            </a:endParaRPr>
          </a:p>
          <a:p>
            <a:pPr lvl="0" algn="l"/>
            <a:r>
              <a:rPr lang="en-GB" sz="1400" kern="0" dirty="0" smtClean="0">
                <a:solidFill>
                  <a:srgbClr val="000000"/>
                </a:solidFill>
                <a:latin typeface="+mn-lt"/>
                <a:ea typeface="+mj-ea"/>
                <a:cs typeface="+mj-cs"/>
              </a:rPr>
              <a:t>So far, very few centres have ceased transmission of TAC format data.  The main issues are:</a:t>
            </a:r>
          </a:p>
          <a:p>
            <a:pPr lvl="1" algn="l">
              <a:buFont typeface="Arial" pitchFamily="34" charset="0"/>
              <a:buChar char="•"/>
            </a:pPr>
            <a:r>
              <a:rPr lang="en-GB" sz="1400" kern="0" dirty="0" smtClean="0">
                <a:solidFill>
                  <a:srgbClr val="000000"/>
                </a:solidFill>
                <a:latin typeface="+mn-lt"/>
                <a:ea typeface="+mj-ea"/>
                <a:cs typeface="+mj-cs"/>
              </a:rPr>
              <a:t>  Variable quality of conversion applications being used.</a:t>
            </a:r>
          </a:p>
          <a:p>
            <a:pPr lvl="1" algn="l">
              <a:buFont typeface="Arial" pitchFamily="34" charset="0"/>
              <a:buChar char="•"/>
            </a:pPr>
            <a:r>
              <a:rPr lang="en-GB" sz="1400" kern="0" dirty="0" smtClean="0">
                <a:solidFill>
                  <a:srgbClr val="000000"/>
                </a:solidFill>
                <a:latin typeface="+mn-lt"/>
                <a:ea typeface="+mj-ea"/>
                <a:cs typeface="+mj-cs"/>
              </a:rPr>
              <a:t>  Differing interpretations of the various BUFR templates.</a:t>
            </a:r>
          </a:p>
          <a:p>
            <a:pPr lvl="1" algn="l">
              <a:buFont typeface="Arial" pitchFamily="34" charset="0"/>
              <a:buChar char="•"/>
            </a:pPr>
            <a:r>
              <a:rPr lang="en-GB" sz="1400" kern="0" dirty="0" smtClean="0">
                <a:solidFill>
                  <a:srgbClr val="000000"/>
                </a:solidFill>
                <a:latin typeface="+mn-lt"/>
                <a:ea typeface="+mj-ea"/>
                <a:cs typeface="+mj-cs"/>
              </a:rPr>
              <a:t>  Poorly converted locations information.</a:t>
            </a:r>
          </a:p>
          <a:p>
            <a:pPr lvl="1" algn="l">
              <a:buFont typeface="Arial" pitchFamily="34" charset="0"/>
              <a:buChar char="•"/>
            </a:pPr>
            <a:r>
              <a:rPr lang="en-GB" sz="1400" kern="0" dirty="0" smtClean="0">
                <a:solidFill>
                  <a:srgbClr val="000000"/>
                </a:solidFill>
                <a:latin typeface="+mn-lt"/>
                <a:ea typeface="+mj-ea"/>
                <a:cs typeface="+mj-cs"/>
              </a:rPr>
              <a:t>  Lack of funding to perform ‘grass roots’ data migration activity.</a:t>
            </a:r>
          </a:p>
          <a:p>
            <a:pPr lvl="0" algn="l">
              <a:buFont typeface="Arial" pitchFamily="34" charset="0"/>
              <a:buChar char="•"/>
            </a:pPr>
            <a:endParaRPr lang="en-GB" sz="1400" kern="0" dirty="0" smtClean="0">
              <a:solidFill>
                <a:srgbClr val="000000"/>
              </a:solidFill>
              <a:latin typeface="+mn-lt"/>
              <a:ea typeface="+mj-ea"/>
              <a:cs typeface="+mj-cs"/>
            </a:endParaRPr>
          </a:p>
          <a:p>
            <a:pPr lvl="0" algn="l"/>
            <a:r>
              <a:rPr lang="en-GB" sz="1400" kern="0" dirty="0" smtClean="0">
                <a:solidFill>
                  <a:srgbClr val="000000"/>
                </a:solidFill>
                <a:latin typeface="+mn-lt"/>
                <a:ea typeface="+mj-ea"/>
                <a:cs typeface="+mj-cs"/>
              </a:rPr>
              <a:t>The Met Office is:</a:t>
            </a:r>
          </a:p>
          <a:p>
            <a:pPr lvl="1" algn="l">
              <a:buFont typeface="Arial" pitchFamily="34" charset="0"/>
              <a:buChar char="•"/>
            </a:pPr>
            <a:r>
              <a:rPr lang="en-GB" sz="1400" kern="0" dirty="0" smtClean="0">
                <a:solidFill>
                  <a:srgbClr val="000000"/>
                </a:solidFill>
                <a:latin typeface="+mn-lt"/>
                <a:ea typeface="+mj-ea"/>
                <a:cs typeface="+mj-cs"/>
              </a:rPr>
              <a:t>  Contacting all recipients of TAC form data, to determine the impact of the  change.</a:t>
            </a:r>
          </a:p>
          <a:p>
            <a:pPr lvl="1" algn="l">
              <a:buFont typeface="Arial" pitchFamily="34" charset="0"/>
              <a:buChar char="•"/>
            </a:pPr>
            <a:r>
              <a:rPr lang="en-GB" sz="1400" kern="0" dirty="0" smtClean="0">
                <a:solidFill>
                  <a:srgbClr val="000000"/>
                </a:solidFill>
                <a:latin typeface="+mn-lt"/>
                <a:ea typeface="+mj-ea"/>
                <a:cs typeface="+mj-cs"/>
              </a:rPr>
              <a:t>  Providing links to a number of available converters that customers can use to convert TDCF data back to TAC.</a:t>
            </a:r>
          </a:p>
          <a:p>
            <a:pPr lvl="1" algn="l">
              <a:buFont typeface="Arial" pitchFamily="34" charset="0"/>
              <a:buChar char="•"/>
            </a:pPr>
            <a:endParaRPr lang="en-GB" sz="1400" kern="0" dirty="0" smtClean="0">
              <a:solidFill>
                <a:srgbClr val="000000"/>
              </a:solidFill>
              <a:latin typeface="+mn-lt"/>
              <a:ea typeface="+mj-ea"/>
              <a:cs typeface="+mj-cs"/>
            </a:endParaRPr>
          </a:p>
          <a:p>
            <a:pPr algn="l"/>
            <a:r>
              <a:rPr lang="en-GB" sz="1400" kern="0" dirty="0" smtClean="0">
                <a:solidFill>
                  <a:srgbClr val="000000"/>
                </a:solidFill>
                <a:latin typeface="+mn-lt"/>
                <a:ea typeface="+mj-ea"/>
                <a:cs typeface="+mj-cs"/>
              </a:rPr>
              <a:t>The next conversion project is now underway, migrating aviation OPMET data to XML format – iWXXM.</a:t>
            </a:r>
          </a:p>
          <a:p>
            <a:pPr lvl="1" algn="l">
              <a:buFont typeface="Arial" pitchFamily="34" charset="0"/>
              <a:buChar char="•"/>
            </a:pPr>
            <a:r>
              <a:rPr lang="en-GB" sz="1400" kern="0" dirty="0" smtClean="0">
                <a:solidFill>
                  <a:srgbClr val="000000"/>
                </a:solidFill>
                <a:latin typeface="+mn-lt"/>
                <a:ea typeface="+mj-ea"/>
                <a:cs typeface="+mj-cs"/>
              </a:rPr>
              <a:t>  Unlike TAC to BUFR, all non-Met Office OPMET data converted from XML back to TAC cannot be distributed outside of the organisation.</a:t>
            </a:r>
          </a:p>
          <a:p>
            <a:pPr lvl="1" algn="l">
              <a:buFont typeface="Arial" pitchFamily="34" charset="0"/>
              <a:buChar char="•"/>
            </a:pPr>
            <a:r>
              <a:rPr lang="en-GB" sz="1400" kern="0" dirty="0" smtClean="0">
                <a:solidFill>
                  <a:srgbClr val="000000"/>
                </a:solidFill>
                <a:latin typeface="+mn-lt"/>
                <a:ea typeface="+mj-ea"/>
                <a:cs typeface="+mj-cs"/>
              </a:rPr>
              <a:t>  Stricter control on data will place onus on users of the OPMET data to migrate to using the XML formats.</a:t>
            </a:r>
            <a:endParaRPr lang="en-US" sz="1400" kern="0" dirty="0" smtClean="0">
              <a:solidFill>
                <a:srgbClr val="000000"/>
              </a:solidFill>
              <a:latin typeface="+mn-lt"/>
              <a:ea typeface="+mj-ea"/>
              <a:cs typeface="+mj-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p:cNvSpPr>
            <a:spLocks noGrp="1"/>
          </p:cNvSpPr>
          <p:nvPr>
            <p:ph type="ftr" sz="quarter" idx="10"/>
          </p:nvPr>
        </p:nvSpPr>
        <p:spPr>
          <a:noFill/>
        </p:spPr>
        <p:txBody>
          <a:bodyPr/>
          <a:lstStyle/>
          <a:p>
            <a:r>
              <a:rPr lang="en-GB" dirty="0" smtClean="0"/>
              <a:t>© Crown copyright   Met Office</a:t>
            </a:r>
            <a:endParaRPr lang="en-GB" sz="1400" dirty="0" smtClean="0">
              <a:latin typeface="Times" pitchFamily="18" charset="0"/>
            </a:endParaRPr>
          </a:p>
        </p:txBody>
      </p:sp>
      <p:sp>
        <p:nvSpPr>
          <p:cNvPr id="13315" name="Rectangle 94"/>
          <p:cNvSpPr>
            <a:spLocks noChangeArrowheads="1"/>
          </p:cNvSpPr>
          <p:nvPr/>
        </p:nvSpPr>
        <p:spPr bwMode="auto">
          <a:xfrm>
            <a:off x="1692275" y="476251"/>
            <a:ext cx="7129463" cy="523220"/>
          </a:xfrm>
          <a:prstGeom prst="rect">
            <a:avLst/>
          </a:prstGeom>
          <a:noFill/>
          <a:ln w="9525">
            <a:noFill/>
            <a:miter lim="800000"/>
            <a:headEnd/>
            <a:tailEnd/>
          </a:ln>
        </p:spPr>
        <p:txBody>
          <a:bodyPr>
            <a:spAutoFit/>
          </a:bodyPr>
          <a:lstStyle/>
          <a:p>
            <a:pPr algn="l"/>
            <a:r>
              <a:rPr lang="en-GB" sz="2800" dirty="0">
                <a:solidFill>
                  <a:schemeClr val="bg1"/>
                </a:solidFill>
              </a:rPr>
              <a:t>Present Data types on NESDIS Link</a:t>
            </a:r>
          </a:p>
        </p:txBody>
      </p:sp>
      <p:graphicFrame>
        <p:nvGraphicFramePr>
          <p:cNvPr id="6" name="Table 5"/>
          <p:cNvGraphicFramePr>
            <a:graphicFrameLocks noGrp="1"/>
          </p:cNvGraphicFramePr>
          <p:nvPr/>
        </p:nvGraphicFramePr>
        <p:xfrm>
          <a:off x="467545" y="1484784"/>
          <a:ext cx="8136903" cy="4972009"/>
        </p:xfrm>
        <a:graphic>
          <a:graphicData uri="http://schemas.openxmlformats.org/drawingml/2006/table">
            <a:tbl>
              <a:tblPr/>
              <a:tblGrid>
                <a:gridCol w="3732294"/>
                <a:gridCol w="1595965"/>
                <a:gridCol w="1573973"/>
                <a:gridCol w="631473"/>
                <a:gridCol w="603198"/>
              </a:tblGrid>
              <a:tr h="421969">
                <a:tc>
                  <a:txBody>
                    <a:bodyPr/>
                    <a:lstStyle/>
                    <a:p>
                      <a:pPr algn="ctr" rtl="0" fontAlgn="ctr"/>
                      <a:r>
                        <a:rPr lang="en-GB" sz="1200" b="1" i="0" u="none" strike="noStrike" dirty="0">
                          <a:solidFill>
                            <a:srgbClr val="0000FF"/>
                          </a:solidFill>
                          <a:latin typeface="Arial"/>
                        </a:rPr>
                        <a:t>Data Type</a:t>
                      </a:r>
                      <a:r>
                        <a:rPr lang="en-GB" sz="1200" b="0" i="0" u="none" strike="noStrike" dirty="0">
                          <a:solidFill>
                            <a:srgbClr val="FFFFFF"/>
                          </a:solidFill>
                          <a:latin typeface="Arial"/>
                        </a:rPr>
                        <a:t> </a:t>
                      </a:r>
                      <a:endParaRPr lang="en-GB" sz="1200" b="1" i="0" u="none" strike="noStrike" dirty="0">
                        <a:solidFill>
                          <a:srgbClr val="0000FF"/>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FF"/>
                          </a:solidFill>
                          <a:latin typeface="Arial"/>
                        </a:rPr>
                        <a:t>Platform</a:t>
                      </a:r>
                      <a:r>
                        <a:rPr lang="en-GB" sz="1200" b="0" i="0" u="none" strike="noStrike" dirty="0">
                          <a:solidFill>
                            <a:srgbClr val="FFFFFF"/>
                          </a:solidFill>
                          <a:latin typeface="Arial"/>
                        </a:rPr>
                        <a:t> </a:t>
                      </a:r>
                      <a:endParaRPr lang="en-GB" sz="1200" b="1" i="0" u="none" strike="noStrike" dirty="0">
                        <a:solidFill>
                          <a:srgbClr val="0000FF"/>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FF"/>
                          </a:solidFill>
                          <a:latin typeface="Arial"/>
                        </a:rPr>
                        <a:t>File header</a:t>
                      </a:r>
                      <a:r>
                        <a:rPr lang="en-GB" sz="1200" b="0" i="0" u="none" strike="noStrike">
                          <a:solidFill>
                            <a:srgbClr val="FFFFFF"/>
                          </a:solidFill>
                          <a:latin typeface="Arial"/>
                        </a:rPr>
                        <a:t> </a:t>
                      </a:r>
                      <a:endParaRPr lang="en-GB" sz="1200" b="1" i="0" u="none" strike="noStrike">
                        <a:solidFill>
                          <a:srgbClr val="0000FF"/>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FF"/>
                          </a:solidFill>
                          <a:latin typeface="Arial"/>
                        </a:rPr>
                        <a:t>MB /day </a:t>
                      </a:r>
                      <a:r>
                        <a:rPr lang="en-GB" sz="1200" b="0" i="0" u="none" strike="noStrike">
                          <a:solidFill>
                            <a:srgbClr val="FFFFFF"/>
                          </a:solidFill>
                          <a:latin typeface="Arial"/>
                        </a:rPr>
                        <a:t> </a:t>
                      </a:r>
                      <a:endParaRPr lang="en-GB" sz="1200" b="1" i="0" u="none" strike="noStrike">
                        <a:solidFill>
                          <a:srgbClr val="0000FF"/>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FF"/>
                          </a:solidFill>
                          <a:latin typeface="Arial"/>
                        </a:rPr>
                        <a:t>Files</a:t>
                      </a:r>
                      <a:r>
                        <a:rPr lang="en-GB" sz="1200" b="0" i="0" u="none" strike="noStrike">
                          <a:solidFill>
                            <a:srgbClr val="FFFFFF"/>
                          </a:solidFill>
                          <a:latin typeface="Arial"/>
                        </a:rPr>
                        <a:t> </a:t>
                      </a:r>
                      <a:endParaRPr lang="en-GB" sz="1200" b="1" i="0" u="none" strike="noStrike">
                        <a:solidFill>
                          <a:srgbClr val="0000FF"/>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AMSU-A Level 1B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a:solidFill>
                            <a:srgbClr val="000000"/>
                          </a:solidFill>
                          <a:latin typeface="Arial"/>
                        </a:rPr>
                        <a:t>NOAA-ATOVS</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nss.amax</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137</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85</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AMSU-B Level 1B</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NOAA-ATOVS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nss.ambx</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97</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14</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HIRS Level 1B</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NOAA-ATOVS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nss.hirx</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308</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85</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MHS Microwave Humidity Sounder</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NOAA-ATOVS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nss.mhsx</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395</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71</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HIRS Level 1B (AVHRR mapped to HIRS grid)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NOAA-ATOVS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npr.atav</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118</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57</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AIRS Brightness temperatures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NASA –EOS-2 (Aqua)</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npr.aibt</a:t>
                      </a:r>
                      <a:r>
                        <a:rPr lang="en-GB" sz="1200" b="0" i="0" u="none" strike="noStrike" dirty="0">
                          <a:solidFill>
                            <a:srgbClr val="000000"/>
                          </a:solidFill>
                          <a:latin typeface="Arial"/>
                        </a:rPr>
                        <a:t>  </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166</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242</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AMSU-A Brightness temperatures</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NASA –EOS-2 (Aqua)</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npr.aubt</a:t>
                      </a:r>
                      <a:r>
                        <a:rPr lang="en-GB" sz="1200" b="0" i="0" u="none" strike="noStrike" dirty="0">
                          <a:solidFill>
                            <a:srgbClr val="000000"/>
                          </a:solidFill>
                          <a:latin typeface="Arial"/>
                        </a:rPr>
                        <a:t>  </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9</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232</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SSM/I Brightness temperatures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DSMP</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npr.sdrr</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72</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14</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SSMIS Level 1C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DSMP</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a:solidFill>
                            <a:srgbClr val="000000"/>
                          </a:solidFill>
                          <a:latin typeface="Arial"/>
                        </a:rPr>
                        <a:t>npr.td{E,I,L,U}b</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900</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208</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SSMIS UPP</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DSMP</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npr.tdup</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318</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35</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827">
                <a:tc>
                  <a:txBody>
                    <a:bodyPr/>
                    <a:lstStyle/>
                    <a:p>
                      <a:pPr algn="l" rtl="0" fontAlgn="ctr"/>
                      <a:r>
                        <a:rPr lang="en-GB" sz="1200" b="0" i="0" u="none" strike="noStrike">
                          <a:solidFill>
                            <a:srgbClr val="000000"/>
                          </a:solidFill>
                          <a:latin typeface="Arial"/>
                        </a:rPr>
                        <a:t>Ozone, retrieved profiles and/or total column from SBUV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DSMP</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err="1">
                          <a:solidFill>
                            <a:srgbClr val="000000"/>
                          </a:solidFill>
                          <a:latin typeface="Arial"/>
                        </a:rPr>
                        <a:t>prd.ozone.pmf</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3</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14</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WindSat</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a:solidFill>
                            <a:srgbClr val="000000"/>
                          </a:solidFill>
                          <a:latin typeface="Arial"/>
                        </a:rPr>
                        <a:t>NPR_E068.WS</a:t>
                      </a:r>
                      <a:r>
                        <a:rPr lang="en-GB" sz="1200" b="0" i="0" u="none" strike="noStrike" dirty="0">
                          <a:solidFill>
                            <a:srgbClr val="FFFFFF"/>
                          </a:solidFill>
                          <a:latin typeface="Arial"/>
                        </a:rPr>
                        <a:t> </a:t>
                      </a:r>
                      <a:endParaRPr lang="en-GB" sz="1200" b="0" i="0" u="none" strike="noStrike" dirty="0">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0</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0</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COSMIC</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dirty="0">
                          <a:solidFill>
                            <a:srgbClr val="000000"/>
                          </a:solidFill>
                          <a:latin typeface="Arial"/>
                        </a:rPr>
                        <a:t>bfrPrf_C00{1,2,4,5,6}</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2</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185</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361">
                <a:tc>
                  <a:txBody>
                    <a:bodyPr/>
                    <a:lstStyle/>
                    <a:p>
                      <a:pPr algn="l" rtl="0" fontAlgn="ctr"/>
                      <a:r>
                        <a:rPr lang="en-GB" sz="1200" b="0" i="0" u="none" strike="noStrike">
                          <a:solidFill>
                            <a:srgbClr val="000000"/>
                          </a:solidFill>
                          <a:latin typeface="Arial"/>
                        </a:rPr>
                        <a:t>CSBT</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200" b="0" i="0" u="none" strike="noStrike">
                          <a:solidFill>
                            <a:srgbClr val="000000"/>
                          </a:solidFill>
                          <a:latin typeface="Arial"/>
                        </a:rPr>
                        <a:t> </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T_JUTX</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latin typeface="Arial"/>
                        </a:rPr>
                        <a:t>66</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latin typeface="Arial"/>
                        </a:rPr>
                        <a:t>47</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520">
                <a:tc>
                  <a:txBody>
                    <a:bodyPr/>
                    <a:lstStyle/>
                    <a:p>
                      <a:pPr algn="l" rtl="0" fontAlgn="ctr"/>
                      <a:r>
                        <a:rPr lang="en-GB" sz="1200" b="1" i="0" u="none" strike="noStrike">
                          <a:solidFill>
                            <a:srgbClr val="000000"/>
                          </a:solidFill>
                          <a:latin typeface="Arial"/>
                        </a:rPr>
                        <a:t>Total</a:t>
                      </a:r>
                      <a:r>
                        <a:rPr lang="en-GB" sz="1200" b="0" i="0" u="none" strike="noStrike">
                          <a:solidFill>
                            <a:srgbClr val="000000"/>
                          </a:solidFill>
                          <a:latin typeface="Arial"/>
                        </a:rPr>
                        <a:t>  </a:t>
                      </a:r>
                      <a:r>
                        <a:rPr lang="en-GB" sz="1200" b="0" i="1" u="none" strike="noStrike">
                          <a:solidFill>
                            <a:srgbClr val="000000"/>
                          </a:solidFill>
                          <a:latin typeface="Arial"/>
                        </a:rPr>
                        <a:t>(wef 20 April 2017)</a:t>
                      </a:r>
                      <a:r>
                        <a:rPr lang="en-GB" sz="1200" b="0" i="0" u="none" strike="noStrike">
                          <a:solidFill>
                            <a:srgbClr val="FFFFFF"/>
                          </a:solidFill>
                          <a:latin typeface="Arial"/>
                        </a:rPr>
                        <a:t> </a:t>
                      </a:r>
                      <a:endParaRPr lang="en-GB" sz="1200" b="1"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GB" sz="1200" b="0" i="0" u="none" strike="noStrike">
                          <a:solidFill>
                            <a:srgbClr val="000000"/>
                          </a:solidFill>
                          <a:latin typeface="Arial"/>
                        </a:rPr>
                        <a:t> </a:t>
                      </a:r>
                      <a:r>
                        <a:rPr lang="en-GB" sz="1200" b="0" i="0" u="none" strike="noStrike">
                          <a:solidFill>
                            <a:srgbClr val="FFFFFF"/>
                          </a:solidFill>
                          <a:latin typeface="Arial"/>
                        </a:rPr>
                        <a:t> </a:t>
                      </a:r>
                      <a:endParaRPr lang="en-GB" sz="1200" b="0" i="0" u="none" strike="noStrike">
                        <a:solidFill>
                          <a:srgbClr val="000000"/>
                        </a:solidFill>
                        <a:latin typeface="Arial"/>
                      </a:endParaRP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latin typeface="Arial"/>
                        </a:rPr>
                        <a:t>2591</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dirty="0">
                          <a:solidFill>
                            <a:srgbClr val="000000"/>
                          </a:solidFill>
                          <a:latin typeface="Arial"/>
                        </a:rPr>
                        <a:t>1289</a:t>
                      </a:r>
                    </a:p>
                  </a:txBody>
                  <a:tcPr marL="7066" marR="7066" marT="70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p>
            <a:r>
              <a:rPr lang="en-GB" dirty="0" smtClean="0"/>
              <a:t>© Crown copyright   Met Office</a:t>
            </a:r>
            <a:endParaRPr lang="en-GB" sz="1400" dirty="0" smtClean="0">
              <a:latin typeface="Times" pitchFamily="18" charset="0"/>
            </a:endParaRPr>
          </a:p>
        </p:txBody>
      </p:sp>
      <p:sp>
        <p:nvSpPr>
          <p:cNvPr id="14339" name="Rectangle 2"/>
          <p:cNvSpPr>
            <a:spLocks noChangeArrowheads="1"/>
          </p:cNvSpPr>
          <p:nvPr/>
        </p:nvSpPr>
        <p:spPr bwMode="auto">
          <a:xfrm>
            <a:off x="1692279" y="476251"/>
            <a:ext cx="6551613" cy="523220"/>
          </a:xfrm>
          <a:prstGeom prst="rect">
            <a:avLst/>
          </a:prstGeom>
          <a:noFill/>
          <a:ln w="9525">
            <a:noFill/>
            <a:miter lim="800000"/>
            <a:headEnd/>
            <a:tailEnd/>
          </a:ln>
        </p:spPr>
        <p:txBody>
          <a:bodyPr>
            <a:spAutoFit/>
          </a:bodyPr>
          <a:lstStyle/>
          <a:p>
            <a:pPr algn="l"/>
            <a:r>
              <a:rPr lang="en-GB" sz="2800" dirty="0">
                <a:solidFill>
                  <a:schemeClr val="bg1"/>
                </a:solidFill>
              </a:rPr>
              <a:t>Present Data Volumes NESDIS Link</a:t>
            </a:r>
          </a:p>
        </p:txBody>
      </p:sp>
      <p:graphicFrame>
        <p:nvGraphicFramePr>
          <p:cNvPr id="5" name="Chart 4"/>
          <p:cNvGraphicFramePr>
            <a:graphicFrameLocks noGrp="1"/>
          </p:cNvGraphicFramePr>
          <p:nvPr/>
        </p:nvGraphicFramePr>
        <p:xfrm>
          <a:off x="0" y="1238252"/>
          <a:ext cx="9210675" cy="56197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321557"/>
            <a:ext cx="7200800" cy="515156"/>
          </a:xfrm>
        </p:spPr>
        <p:txBody>
          <a:bodyPr/>
          <a:lstStyle/>
          <a:p>
            <a:r>
              <a:rPr lang="en-GB" dirty="0" smtClean="0"/>
              <a:t>Forecasting Process</a:t>
            </a:r>
            <a:endParaRPr lang="en-GB" dirty="0"/>
          </a:p>
        </p:txBody>
      </p:sp>
      <p:pic>
        <p:nvPicPr>
          <p:cNvPr id="24" name="Picture 3"/>
          <p:cNvPicPr>
            <a:picLocks noChangeAspect="1" noChangeArrowheads="1"/>
          </p:cNvPicPr>
          <p:nvPr/>
        </p:nvPicPr>
        <p:blipFill>
          <a:blip r:embed="rId2" cstate="print">
            <a:clrChange>
              <a:clrFrom>
                <a:srgbClr val="D9F5FE"/>
              </a:clrFrom>
              <a:clrTo>
                <a:srgbClr val="D9F5FE">
                  <a:alpha val="0"/>
                </a:srgbClr>
              </a:clrTo>
            </a:clrChange>
          </a:blip>
          <a:srcRect/>
          <a:stretch>
            <a:fillRect/>
          </a:stretch>
        </p:blipFill>
        <p:spPr bwMode="auto">
          <a:xfrm>
            <a:off x="1619673" y="3356992"/>
            <a:ext cx="3312368" cy="3107839"/>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cxnSp>
        <p:nvCxnSpPr>
          <p:cNvPr id="25" name="AutoShape 6"/>
          <p:cNvCxnSpPr>
            <a:cxnSpLocks noChangeShapeType="1"/>
          </p:cNvCxnSpPr>
          <p:nvPr/>
        </p:nvCxnSpPr>
        <p:spPr bwMode="auto">
          <a:xfrm rot="16200000">
            <a:off x="5023816" y="307149"/>
            <a:ext cx="357716" cy="3022600"/>
          </a:xfrm>
          <a:prstGeom prst="bentConnector2">
            <a:avLst/>
          </a:prstGeom>
          <a:noFill/>
          <a:ln w="57150">
            <a:solidFill>
              <a:schemeClr val="tx1"/>
            </a:solidFill>
            <a:miter lim="800000"/>
            <a:headEnd/>
            <a:tailEnd type="triangle" w="med" len="med"/>
          </a:ln>
        </p:spPr>
      </p:cxnSp>
      <p:sp>
        <p:nvSpPr>
          <p:cNvPr id="26" name="Text Box 8"/>
          <p:cNvSpPr txBox="1">
            <a:spLocks noChangeArrowheads="1"/>
          </p:cNvSpPr>
          <p:nvPr/>
        </p:nvSpPr>
        <p:spPr bwMode="auto">
          <a:xfrm>
            <a:off x="1691680" y="2060848"/>
            <a:ext cx="1800200" cy="353943"/>
          </a:xfrm>
          <a:prstGeom prst="rect">
            <a:avLst/>
          </a:prstGeom>
          <a:noFill/>
          <a:ln w="9525">
            <a:noFill/>
            <a:miter lim="800000"/>
            <a:headEnd/>
            <a:tailEnd/>
          </a:ln>
          <a:effectLst/>
        </p:spPr>
        <p:txBody>
          <a:bodyPr wrap="square">
            <a:spAutoFit/>
          </a:bodyPr>
          <a:lstStyle/>
          <a:p>
            <a:pPr algn="l">
              <a:lnSpc>
                <a:spcPct val="85000"/>
              </a:lnSpc>
              <a:spcBef>
                <a:spcPct val="50000"/>
              </a:spcBef>
              <a:defRPr/>
            </a:pPr>
            <a:r>
              <a:rPr lang="en-GB" sz="2000" dirty="0">
                <a:solidFill>
                  <a:srgbClr val="000000"/>
                </a:solidFill>
                <a:latin typeface="Arial" pitchFamily="34" charset="0"/>
                <a:ea typeface="ＭＳ Ｐゴシック" charset="0"/>
                <a:cs typeface="Arial" charset="0"/>
              </a:rPr>
              <a:t>Observations</a:t>
            </a:r>
          </a:p>
        </p:txBody>
      </p:sp>
      <p:cxnSp>
        <p:nvCxnSpPr>
          <p:cNvPr id="27" name="AutoShape 6"/>
          <p:cNvCxnSpPr>
            <a:cxnSpLocks noChangeShapeType="1"/>
          </p:cNvCxnSpPr>
          <p:nvPr/>
        </p:nvCxnSpPr>
        <p:spPr bwMode="auto">
          <a:xfrm flipV="1">
            <a:off x="3131840" y="2372884"/>
            <a:ext cx="3094610" cy="912100"/>
          </a:xfrm>
          <a:prstGeom prst="bentConnector3">
            <a:avLst>
              <a:gd name="adj1" fmla="val 137"/>
            </a:avLst>
          </a:prstGeom>
          <a:noFill/>
          <a:ln w="57150">
            <a:solidFill>
              <a:schemeClr val="bg2"/>
            </a:solidFill>
            <a:miter lim="800000"/>
            <a:headEnd/>
            <a:tailEnd type="triangle" w="med" len="med"/>
          </a:ln>
        </p:spPr>
      </p:cxnSp>
      <p:grpSp>
        <p:nvGrpSpPr>
          <p:cNvPr id="2" name="Group 15"/>
          <p:cNvGrpSpPr/>
          <p:nvPr/>
        </p:nvGrpSpPr>
        <p:grpSpPr>
          <a:xfrm>
            <a:off x="4067944" y="548680"/>
            <a:ext cx="4950669" cy="3525189"/>
            <a:chOff x="5323005" y="411510"/>
            <a:chExt cx="3695584" cy="2643892"/>
          </a:xfrm>
        </p:grpSpPr>
        <p:pic>
          <p:nvPicPr>
            <p:cNvPr id="36" name="Picture 2" descr="forecasting-process-globe-v2"/>
            <p:cNvPicPr>
              <a:picLocks noChangeAspect="1" noChangeArrowheads="1"/>
            </p:cNvPicPr>
            <p:nvPr/>
          </p:nvPicPr>
          <p:blipFill>
            <a:blip r:embed="rId3" cstate="print"/>
            <a:srcRect l="21335"/>
            <a:stretch>
              <a:fillRect/>
            </a:stretch>
          </p:blipFill>
          <p:spPr bwMode="auto">
            <a:xfrm>
              <a:off x="6372201" y="411510"/>
              <a:ext cx="2646388" cy="2643892"/>
            </a:xfrm>
            <a:prstGeom prst="rect">
              <a:avLst/>
            </a:prstGeom>
            <a:noFill/>
            <a:ln w="9525">
              <a:noFill/>
              <a:miter lim="800000"/>
              <a:headEnd/>
              <a:tailEnd/>
            </a:ln>
          </p:spPr>
        </p:pic>
        <p:sp>
          <p:nvSpPr>
            <p:cNvPr id="37" name="TextBox 13"/>
            <p:cNvSpPr txBox="1">
              <a:spLocks noChangeArrowheads="1"/>
            </p:cNvSpPr>
            <p:nvPr/>
          </p:nvSpPr>
          <p:spPr bwMode="auto">
            <a:xfrm>
              <a:off x="5512309" y="1275606"/>
              <a:ext cx="1208265" cy="186974"/>
            </a:xfrm>
            <a:prstGeom prst="rect">
              <a:avLst/>
            </a:prstGeom>
            <a:noFill/>
            <a:ln w="9525">
              <a:noFill/>
              <a:miter lim="800000"/>
              <a:headEnd/>
              <a:tailEnd/>
            </a:ln>
          </p:spPr>
          <p:txBody>
            <a:bodyPr wrap="square">
              <a:spAutoFit/>
            </a:bodyPr>
            <a:lstStyle/>
            <a:p>
              <a:pPr algn="l">
                <a:lnSpc>
                  <a:spcPct val="85000"/>
                </a:lnSpc>
              </a:pPr>
              <a:r>
                <a:rPr lang="en-GB" sz="1200" b="1" dirty="0">
                  <a:solidFill>
                    <a:srgbClr val="000000"/>
                  </a:solidFill>
                  <a:ea typeface="ＭＳ Ｐゴシック" charset="0"/>
                </a:rPr>
                <a:t>Regional 4km</a:t>
              </a:r>
            </a:p>
          </p:txBody>
        </p:sp>
        <p:sp>
          <p:nvSpPr>
            <p:cNvPr id="38" name="TextBox 14"/>
            <p:cNvSpPr txBox="1">
              <a:spLocks noChangeArrowheads="1"/>
            </p:cNvSpPr>
            <p:nvPr/>
          </p:nvSpPr>
          <p:spPr bwMode="auto">
            <a:xfrm>
              <a:off x="5645521" y="2031690"/>
              <a:ext cx="1440160" cy="186974"/>
            </a:xfrm>
            <a:prstGeom prst="rect">
              <a:avLst/>
            </a:prstGeom>
            <a:noFill/>
            <a:ln w="9525">
              <a:noFill/>
              <a:miter lim="800000"/>
              <a:headEnd/>
              <a:tailEnd/>
            </a:ln>
          </p:spPr>
          <p:txBody>
            <a:bodyPr wrap="square">
              <a:spAutoFit/>
            </a:bodyPr>
            <a:lstStyle/>
            <a:p>
              <a:pPr algn="l">
                <a:lnSpc>
                  <a:spcPct val="85000"/>
                </a:lnSpc>
              </a:pPr>
              <a:r>
                <a:rPr lang="en-GB" sz="1200" b="1" dirty="0" smtClean="0">
                  <a:solidFill>
                    <a:srgbClr val="000000"/>
                  </a:solidFill>
                  <a:ea typeface="ＭＳ Ｐゴシック" charset="0"/>
                </a:rPr>
                <a:t>Global 17km</a:t>
              </a:r>
              <a:endParaRPr lang="en-GB" sz="1200" b="1" dirty="0">
                <a:solidFill>
                  <a:srgbClr val="000000"/>
                </a:solidFill>
                <a:ea typeface="ＭＳ Ｐゴシック" charset="0"/>
              </a:endParaRPr>
            </a:p>
          </p:txBody>
        </p:sp>
        <p:sp>
          <p:nvSpPr>
            <p:cNvPr id="39" name="TextBox 15"/>
            <p:cNvSpPr txBox="1">
              <a:spLocks noChangeArrowheads="1"/>
            </p:cNvSpPr>
            <p:nvPr/>
          </p:nvSpPr>
          <p:spPr bwMode="auto">
            <a:xfrm>
              <a:off x="5701572" y="897564"/>
              <a:ext cx="1180260" cy="186974"/>
            </a:xfrm>
            <a:prstGeom prst="rect">
              <a:avLst/>
            </a:prstGeom>
            <a:noFill/>
            <a:ln w="9525">
              <a:noFill/>
              <a:miter lim="800000"/>
              <a:headEnd/>
              <a:tailEnd/>
            </a:ln>
          </p:spPr>
          <p:txBody>
            <a:bodyPr wrap="square">
              <a:spAutoFit/>
            </a:bodyPr>
            <a:lstStyle/>
            <a:p>
              <a:pPr algn="l">
                <a:lnSpc>
                  <a:spcPct val="85000"/>
                </a:lnSpc>
              </a:pPr>
              <a:r>
                <a:rPr lang="en-GB" sz="1200" b="1" dirty="0">
                  <a:solidFill>
                    <a:srgbClr val="000000"/>
                  </a:solidFill>
                  <a:ea typeface="ＭＳ Ｐゴシック" charset="0"/>
                </a:rPr>
                <a:t>UK 1.5km</a:t>
              </a:r>
            </a:p>
          </p:txBody>
        </p:sp>
        <p:sp>
          <p:nvSpPr>
            <p:cNvPr id="40" name="TextBox 16"/>
            <p:cNvSpPr txBox="1">
              <a:spLocks noChangeArrowheads="1"/>
            </p:cNvSpPr>
            <p:nvPr/>
          </p:nvSpPr>
          <p:spPr bwMode="auto">
            <a:xfrm>
              <a:off x="5333152" y="1437624"/>
              <a:ext cx="1656184" cy="422423"/>
            </a:xfrm>
            <a:prstGeom prst="rect">
              <a:avLst/>
            </a:prstGeom>
            <a:noFill/>
            <a:ln w="9525">
              <a:noFill/>
              <a:miter lim="800000"/>
              <a:headEnd/>
              <a:tailEnd/>
            </a:ln>
          </p:spPr>
          <p:txBody>
            <a:bodyPr wrap="square">
              <a:spAutoFit/>
            </a:bodyPr>
            <a:lstStyle/>
            <a:p>
              <a:pPr algn="l">
                <a:lnSpc>
                  <a:spcPct val="85000"/>
                </a:lnSpc>
              </a:pPr>
              <a:r>
                <a:rPr lang="en-GB" sz="1200" i="1" dirty="0">
                  <a:solidFill>
                    <a:srgbClr val="00B050"/>
                  </a:solidFill>
                  <a:ea typeface="ＭＳ Ｐゴシック" charset="0"/>
                </a:rPr>
                <a:t>+Regional ensemble</a:t>
              </a:r>
            </a:p>
            <a:p>
              <a:pPr algn="l">
                <a:lnSpc>
                  <a:spcPct val="85000"/>
                </a:lnSpc>
              </a:pPr>
              <a:endParaRPr lang="en-GB" sz="1200" i="1" dirty="0">
                <a:solidFill>
                  <a:srgbClr val="00B050"/>
                </a:solidFill>
                <a:ea typeface="ＭＳ Ｐゴシック" charset="0"/>
              </a:endParaRPr>
            </a:p>
            <a:p>
              <a:pPr algn="l">
                <a:lnSpc>
                  <a:spcPct val="85000"/>
                </a:lnSpc>
              </a:pPr>
              <a:endParaRPr lang="en-GB" sz="1200" i="1" dirty="0">
                <a:solidFill>
                  <a:srgbClr val="00B050"/>
                </a:solidFill>
                <a:ea typeface="ＭＳ Ｐゴシック" charset="0"/>
              </a:endParaRPr>
            </a:p>
          </p:txBody>
        </p:sp>
        <p:sp>
          <p:nvSpPr>
            <p:cNvPr id="41" name="TextBox 17"/>
            <p:cNvSpPr txBox="1">
              <a:spLocks noChangeArrowheads="1"/>
            </p:cNvSpPr>
            <p:nvPr/>
          </p:nvSpPr>
          <p:spPr bwMode="auto">
            <a:xfrm>
              <a:off x="5323005" y="2247714"/>
              <a:ext cx="1512168" cy="186974"/>
            </a:xfrm>
            <a:prstGeom prst="rect">
              <a:avLst/>
            </a:prstGeom>
            <a:noFill/>
            <a:ln w="9525">
              <a:noFill/>
              <a:miter lim="800000"/>
              <a:headEnd/>
              <a:tailEnd/>
            </a:ln>
          </p:spPr>
          <p:txBody>
            <a:bodyPr wrap="square">
              <a:spAutoFit/>
            </a:bodyPr>
            <a:lstStyle/>
            <a:p>
              <a:pPr algn="l">
                <a:lnSpc>
                  <a:spcPct val="85000"/>
                </a:lnSpc>
              </a:pPr>
              <a:r>
                <a:rPr lang="en-GB" sz="1200" i="1" dirty="0">
                  <a:solidFill>
                    <a:srgbClr val="00B050"/>
                  </a:solidFill>
                  <a:ea typeface="ＭＳ Ｐゴシック" charset="0"/>
                </a:rPr>
                <a:t>+Global ensemble</a:t>
              </a:r>
            </a:p>
          </p:txBody>
        </p:sp>
        <p:sp>
          <p:nvSpPr>
            <p:cNvPr id="42" name="TextBox 18"/>
            <p:cNvSpPr txBox="1">
              <a:spLocks noChangeArrowheads="1"/>
            </p:cNvSpPr>
            <p:nvPr/>
          </p:nvSpPr>
          <p:spPr bwMode="auto">
            <a:xfrm>
              <a:off x="5502618" y="1059582"/>
              <a:ext cx="1379214" cy="186974"/>
            </a:xfrm>
            <a:prstGeom prst="rect">
              <a:avLst/>
            </a:prstGeom>
            <a:noFill/>
            <a:ln w="9525">
              <a:noFill/>
              <a:miter lim="800000"/>
              <a:headEnd/>
              <a:tailEnd/>
            </a:ln>
          </p:spPr>
          <p:txBody>
            <a:bodyPr wrap="square">
              <a:spAutoFit/>
            </a:bodyPr>
            <a:lstStyle/>
            <a:p>
              <a:pPr algn="l">
                <a:lnSpc>
                  <a:spcPct val="85000"/>
                </a:lnSpc>
              </a:pPr>
              <a:r>
                <a:rPr lang="en-GB" sz="1200" i="1" dirty="0">
                  <a:solidFill>
                    <a:srgbClr val="00B050"/>
                  </a:solidFill>
                  <a:ea typeface="ＭＳ Ｐゴシック" charset="0"/>
                </a:rPr>
                <a:t>+UK ensemble</a:t>
              </a:r>
            </a:p>
          </p:txBody>
        </p:sp>
      </p:grpSp>
      <p:pic>
        <p:nvPicPr>
          <p:cNvPr id="44" name="Picture 5" descr="950hPa height and wind 12Z 10 May"/>
          <p:cNvPicPr>
            <a:picLocks noChangeAspect="1" noChangeArrowheads="1"/>
          </p:cNvPicPr>
          <p:nvPr/>
        </p:nvPicPr>
        <p:blipFill>
          <a:blip r:embed="rId4" cstate="print"/>
          <a:srcRect/>
          <a:stretch>
            <a:fillRect/>
          </a:stretch>
        </p:blipFill>
        <p:spPr bwMode="auto">
          <a:xfrm>
            <a:off x="6012160" y="4005094"/>
            <a:ext cx="2987824" cy="249864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1000"/>
                                        <p:tgtEl>
                                          <p:spTgt spid="2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59224" y="2276872"/>
            <a:ext cx="6984776" cy="504056"/>
          </a:xfrm>
        </p:spPr>
        <p:txBody>
          <a:bodyPr/>
          <a:lstStyle/>
          <a:p>
            <a:r>
              <a:rPr lang="en-GB" sz="2800" dirty="0" smtClean="0"/>
              <a:t>WMO matters</a:t>
            </a:r>
          </a:p>
        </p:txBody>
      </p:sp>
      <p:sp>
        <p:nvSpPr>
          <p:cNvPr id="4" name="Footer Placeholder 3"/>
          <p:cNvSpPr>
            <a:spLocks noGrp="1"/>
          </p:cNvSpPr>
          <p:nvPr>
            <p:ph type="ftr" sz="quarter" idx="4294967295"/>
          </p:nvPr>
        </p:nvSpPr>
        <p:spPr>
          <a:xfrm>
            <a:off x="0" y="6553200"/>
            <a:ext cx="2895600" cy="228600"/>
          </a:xfrm>
          <a:prstGeom prst="rect">
            <a:avLst/>
          </a:prstGeom>
        </p:spPr>
        <p:txBody>
          <a:bodyPr/>
          <a:lstStyle/>
          <a:p>
            <a:pPr>
              <a:defRPr/>
            </a:pPr>
            <a:r>
              <a:rPr lang="en-GB" smtClean="0"/>
              <a:t>© Crown copyright   Met Office</a:t>
            </a:r>
            <a:endParaRPr lang="en-GB" sz="1400" dirty="0">
              <a:latin typeface="Times"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des.png"/>
          <p:cNvPicPr>
            <a:picLocks noChangeAspect="1"/>
          </p:cNvPicPr>
          <p:nvPr/>
        </p:nvPicPr>
        <p:blipFill>
          <a:blip r:embed="rId2" cstate="print"/>
          <a:stretch>
            <a:fillRect/>
          </a:stretch>
        </p:blipFill>
        <p:spPr>
          <a:xfrm>
            <a:off x="251521" y="2996956"/>
            <a:ext cx="7419347" cy="3720617"/>
          </a:xfrm>
          <a:prstGeom prst="rect">
            <a:avLst/>
          </a:prstGeom>
        </p:spPr>
      </p:pic>
      <p:sp>
        <p:nvSpPr>
          <p:cNvPr id="2" name="Title 1"/>
          <p:cNvSpPr>
            <a:spLocks noGrp="1"/>
          </p:cNvSpPr>
          <p:nvPr>
            <p:ph type="ctrTitle"/>
          </p:nvPr>
        </p:nvSpPr>
        <p:spPr>
          <a:xfrm>
            <a:off x="2123728" y="1"/>
            <a:ext cx="6984776" cy="950659"/>
          </a:xfrm>
        </p:spPr>
        <p:txBody>
          <a:bodyPr/>
          <a:lstStyle/>
          <a:p>
            <a:r>
              <a:rPr lang="en-GB" dirty="0" smtClean="0"/>
              <a:t>WMO codes registry</a:t>
            </a:r>
            <a:br>
              <a:rPr lang="en-GB" dirty="0" smtClean="0"/>
            </a:br>
            <a:r>
              <a:rPr lang="en-GB" sz="1800" dirty="0" smtClean="0"/>
              <a:t>(information from Mark Hedley)</a:t>
            </a:r>
            <a:endParaRPr lang="en-GB" sz="1800" dirty="0"/>
          </a:p>
        </p:txBody>
      </p:sp>
      <p:sp>
        <p:nvSpPr>
          <p:cNvPr id="4" name="Text Placeholder 3"/>
          <p:cNvSpPr>
            <a:spLocks noGrp="1"/>
          </p:cNvSpPr>
          <p:nvPr>
            <p:ph type="body" sz="quarter" idx="10"/>
          </p:nvPr>
        </p:nvSpPr>
        <p:spPr>
          <a:xfrm>
            <a:off x="1763688" y="1124744"/>
            <a:ext cx="7128792" cy="2232248"/>
          </a:xfrm>
        </p:spPr>
        <p:txBody>
          <a:bodyPr/>
          <a:lstStyle/>
          <a:p>
            <a:r>
              <a:rPr lang="en-GB" sz="1800" dirty="0" smtClean="0">
                <a:hlinkClick r:id="rId3"/>
              </a:rPr>
              <a:t>http://codes.wmo.int</a:t>
            </a:r>
            <a:endParaRPr lang="en-GB" sz="1800" dirty="0" smtClean="0"/>
          </a:p>
          <a:p>
            <a:r>
              <a:rPr lang="en-GB" sz="1800" dirty="0" smtClean="0"/>
              <a:t>“The primary purpose of this Service is to support the new data exchange standard developed by WMO in support of Amendment 76 to ICAO Annex 3 "Meteorological Services for International Air Navigation”</a:t>
            </a:r>
          </a:p>
          <a:p>
            <a:r>
              <a:rPr lang="en-GB" sz="1800" dirty="0" smtClean="0"/>
              <a:t>The Met Office operates this Service on behalf of </a:t>
            </a:r>
            <a:r>
              <a:rPr lang="en-GB" sz="2000" dirty="0" smtClean="0"/>
              <a:t>WMO.</a:t>
            </a:r>
            <a:endParaRPr lang="en-GB"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677064" cy="1440160"/>
          </a:xfrm>
        </p:spPr>
        <p:txBody>
          <a:bodyPr/>
          <a:lstStyle/>
          <a:p>
            <a:pPr algn="ctr"/>
            <a:r>
              <a:rPr lang="en-GB" sz="2800" b="1" dirty="0" smtClean="0">
                <a:latin typeface="+mj-lt"/>
              </a:rPr>
              <a:t>WIGOS Station identifiers</a:t>
            </a:r>
            <a:br>
              <a:rPr lang="en-GB" sz="2800" b="1" dirty="0" smtClean="0">
                <a:latin typeface="+mj-lt"/>
              </a:rPr>
            </a:br>
            <a:r>
              <a:rPr lang="en-GB" sz="1400" b="1" dirty="0" smtClean="0">
                <a:latin typeface="+mj-lt"/>
              </a:rPr>
              <a:t> </a:t>
            </a:r>
            <a:r>
              <a:rPr lang="en-GB" sz="2800" b="1" dirty="0" smtClean="0">
                <a:latin typeface="+mj-lt"/>
              </a:rPr>
              <a:t/>
            </a:r>
            <a:br>
              <a:rPr lang="en-GB" sz="2800" b="1" dirty="0" smtClean="0">
                <a:latin typeface="+mj-lt"/>
              </a:rPr>
            </a:br>
            <a:r>
              <a:rPr lang="en-GB" sz="1600" dirty="0" smtClean="0">
                <a:latin typeface="+mj-lt"/>
              </a:rPr>
              <a:t>(information from Richard Weedon)</a:t>
            </a:r>
            <a:endParaRPr lang="en-GB" sz="2800" dirty="0">
              <a:latin typeface="+mj-lt"/>
            </a:endParaRPr>
          </a:p>
        </p:txBody>
      </p:sp>
      <p:sp>
        <p:nvSpPr>
          <p:cNvPr id="3" name="Subtitle 2"/>
          <p:cNvSpPr>
            <a:spLocks noGrp="1"/>
          </p:cNvSpPr>
          <p:nvPr>
            <p:ph type="subTitle"/>
          </p:nvPr>
        </p:nvSpPr>
        <p:spPr>
          <a:xfrm>
            <a:off x="467544" y="1844824"/>
            <a:ext cx="8229240" cy="4752528"/>
          </a:xfrm>
        </p:spPr>
        <p:txBody>
          <a:bodyPr anchor="t" anchorCtr="0"/>
          <a:lstStyle/>
          <a:p>
            <a:pPr lvl="2"/>
            <a:r>
              <a:rPr lang="en-GB" dirty="0" smtClean="0"/>
              <a:t>The WMO IPET-DRC (</a:t>
            </a:r>
            <a:r>
              <a:rPr lang="en-GB" i="1" dirty="0" smtClean="0"/>
              <a:t>Inter-Programme Team on Data Representation and Codes</a:t>
            </a:r>
            <a:r>
              <a:rPr lang="en-GB" dirty="0" smtClean="0"/>
              <a:t>) discussed the extension of the current system of station Identification in 2011.</a:t>
            </a:r>
          </a:p>
          <a:p>
            <a:pPr lvl="2"/>
            <a:endParaRPr lang="en-GB" dirty="0" smtClean="0"/>
          </a:p>
          <a:p>
            <a:pPr lvl="2"/>
            <a:r>
              <a:rPr lang="en-GB" dirty="0" smtClean="0"/>
              <a:t>In 2014 the ICG-WIGOS group reviewed and agreed upon the structure of the new identifier.</a:t>
            </a:r>
          </a:p>
          <a:p>
            <a:pPr lvl="2"/>
            <a:endParaRPr lang="en-GB" dirty="0"/>
          </a:p>
          <a:p>
            <a:pPr lvl="2"/>
            <a:r>
              <a:rPr lang="en-GB" dirty="0" smtClean="0"/>
              <a:t>It was agreed at this time that the new system of identification would be restricted to table Driven Code Forms (BUFR </a:t>
            </a:r>
            <a:r>
              <a:rPr lang="en-GB" dirty="0"/>
              <a:t> </a:t>
            </a:r>
            <a:r>
              <a:rPr lang="en-GB" dirty="0" smtClean="0"/>
              <a:t>&amp; CREX). Representation of the new identifier within TAC would not be possible.</a:t>
            </a:r>
          </a:p>
          <a:p>
            <a:pPr lvl="2"/>
            <a:endParaRPr lang="en-GB" dirty="0"/>
          </a:p>
          <a:p>
            <a:pPr lvl="2"/>
            <a:r>
              <a:rPr lang="en-GB" dirty="0" smtClean="0"/>
              <a:t>In the same year the IPET-DRMM were invited to construct new entries in TDCF tables B and D to represent the new structure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4624"/>
            <a:ext cx="7380312" cy="848880"/>
          </a:xfrm>
        </p:spPr>
        <p:txBody>
          <a:bodyPr/>
          <a:lstStyle/>
          <a:p>
            <a:pPr algn="ctr"/>
            <a:r>
              <a:rPr lang="en-GB" sz="2800" b="1" dirty="0" smtClean="0"/>
              <a:t>Assignment of a WIGOS ID</a:t>
            </a:r>
            <a:endParaRPr lang="en-GB" sz="2800" b="1" dirty="0"/>
          </a:p>
        </p:txBody>
      </p:sp>
      <p:pic>
        <p:nvPicPr>
          <p:cNvPr id="4" name="Picture 3" descr="wigos_id.png"/>
          <p:cNvPicPr>
            <a:picLocks noChangeAspect="1"/>
          </p:cNvPicPr>
          <p:nvPr/>
        </p:nvPicPr>
        <p:blipFill>
          <a:blip r:embed="rId2" cstate="print"/>
          <a:stretch>
            <a:fillRect/>
          </a:stretch>
        </p:blipFill>
        <p:spPr>
          <a:xfrm>
            <a:off x="2484214" y="879847"/>
            <a:ext cx="6264253" cy="5933532"/>
          </a:xfrm>
          <a:prstGeom prst="rect">
            <a:avLst/>
          </a:prstGeom>
        </p:spPr>
      </p:pic>
      <p:sp>
        <p:nvSpPr>
          <p:cNvPr id="5" name="TextBox 4"/>
          <p:cNvSpPr txBox="1"/>
          <p:nvPr/>
        </p:nvSpPr>
        <p:spPr>
          <a:xfrm>
            <a:off x="179512" y="2132861"/>
            <a:ext cx="3131840" cy="4524315"/>
          </a:xfrm>
          <a:prstGeom prst="rect">
            <a:avLst/>
          </a:prstGeom>
          <a:noFill/>
        </p:spPr>
        <p:txBody>
          <a:bodyPr wrap="square" rtlCol="0">
            <a:spAutoFit/>
          </a:bodyPr>
          <a:lstStyle/>
          <a:p>
            <a:pPr algn="l"/>
            <a:r>
              <a:rPr lang="en-GB" dirty="0" smtClean="0"/>
              <a:t>It’s complicated – lots of issues to be worked out</a:t>
            </a:r>
          </a:p>
          <a:p>
            <a:pPr algn="l"/>
            <a:endParaRPr lang="en-GB" dirty="0" smtClean="0"/>
          </a:p>
          <a:p>
            <a:pPr algn="l"/>
            <a:r>
              <a:rPr lang="en-GB" dirty="0" smtClean="0"/>
              <a:t>OSCAR/Surface needs to be used to identify stations</a:t>
            </a:r>
          </a:p>
          <a:p>
            <a:pPr algn="l"/>
            <a:endParaRPr lang="en-GB" dirty="0" smtClean="0"/>
          </a:p>
          <a:p>
            <a:pPr algn="l"/>
            <a:r>
              <a:rPr lang="en-GB" dirty="0" smtClean="0"/>
              <a:t>BUFR sequence 3-01-150 added to start of the sequence contains the identifier</a:t>
            </a:r>
          </a:p>
          <a:p>
            <a:pPr algn="l"/>
            <a:endParaRPr lang="en-GB" dirty="0" smtClean="0"/>
          </a:p>
          <a:p>
            <a:pPr algn="l"/>
            <a:r>
              <a:rPr lang="en-GB" dirty="0" smtClean="0"/>
              <a:t>Surface observations from existing WWW stations may or may not include the new identifiers</a:t>
            </a:r>
          </a:p>
          <a:p>
            <a:pPr algn="l"/>
            <a:endParaRPr lang="en-GB" dirty="0" smtClean="0"/>
          </a:p>
        </p:txBody>
      </p:sp>
      <p:sp>
        <p:nvSpPr>
          <p:cNvPr id="6" name="TextBox 5"/>
          <p:cNvSpPr txBox="1"/>
          <p:nvPr/>
        </p:nvSpPr>
        <p:spPr>
          <a:xfrm>
            <a:off x="4427984" y="5688454"/>
            <a:ext cx="4373890" cy="1169551"/>
          </a:xfrm>
          <a:prstGeom prst="rect">
            <a:avLst/>
          </a:prstGeom>
          <a:solidFill>
            <a:schemeClr val="bg1"/>
          </a:solidFill>
        </p:spPr>
        <p:txBody>
          <a:bodyPr wrap="square" rtlCol="0">
            <a:spAutoFit/>
          </a:bodyPr>
          <a:lstStyle/>
          <a:p>
            <a:pPr algn="l"/>
            <a:r>
              <a:rPr lang="en-GB" sz="1400" i="1" dirty="0" smtClean="0"/>
              <a:t>Examples: </a:t>
            </a:r>
          </a:p>
          <a:p>
            <a:pPr algn="l"/>
            <a:r>
              <a:rPr lang="en-GB" sz="1400" dirty="0" smtClean="0"/>
              <a:t>Exeter airport = </a:t>
            </a:r>
            <a:r>
              <a:rPr lang="en-GB" sz="1400" dirty="0" smtClean="0">
                <a:solidFill>
                  <a:srgbClr val="0000FF"/>
                </a:solidFill>
              </a:rPr>
              <a:t>0-20000-0-03839</a:t>
            </a:r>
          </a:p>
          <a:p>
            <a:pPr algn="l"/>
            <a:r>
              <a:rPr lang="en-GB" sz="1400" dirty="0" smtClean="0"/>
              <a:t>Ship 9631369 = </a:t>
            </a:r>
            <a:r>
              <a:rPr lang="en-GB" sz="1400" dirty="0" smtClean="0">
                <a:solidFill>
                  <a:srgbClr val="0000FF"/>
                </a:solidFill>
              </a:rPr>
              <a:t>0-20007-0-9631369</a:t>
            </a:r>
          </a:p>
          <a:p>
            <a:pPr algn="l"/>
            <a:r>
              <a:rPr lang="en-GB" sz="1400" dirty="0" err="1" smtClean="0"/>
              <a:t>Jungfraujoch</a:t>
            </a:r>
            <a:r>
              <a:rPr lang="en-GB" sz="1400" dirty="0" smtClean="0"/>
              <a:t> (JFJ) = </a:t>
            </a:r>
            <a:r>
              <a:rPr lang="en-GB" sz="1400" dirty="0" smtClean="0">
                <a:solidFill>
                  <a:srgbClr val="0000FF"/>
                </a:solidFill>
              </a:rPr>
              <a:t>0-20008-0-JFJ</a:t>
            </a:r>
          </a:p>
          <a:p>
            <a:pPr algn="l"/>
            <a:r>
              <a:rPr lang="en-GB" sz="1400" dirty="0" smtClean="0"/>
              <a:t>METEOSAT-10 (ID=57) = </a:t>
            </a:r>
            <a:r>
              <a:rPr lang="en-GB" sz="1400" dirty="0" smtClean="0">
                <a:solidFill>
                  <a:srgbClr val="0000FF"/>
                </a:solidFill>
              </a:rPr>
              <a:t>0-20009-0-057</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578749"/>
            <a:ext cx="6984776" cy="545995"/>
          </a:xfrm>
        </p:spPr>
        <p:txBody>
          <a:bodyPr/>
          <a:lstStyle/>
          <a:p>
            <a:r>
              <a:rPr lang="en-GB" dirty="0" smtClean="0"/>
              <a:t>WIGOS ID - conclusions</a:t>
            </a:r>
            <a:endParaRPr lang="en-GB" dirty="0"/>
          </a:p>
        </p:txBody>
      </p:sp>
      <p:sp>
        <p:nvSpPr>
          <p:cNvPr id="4" name="Text Placeholder 3"/>
          <p:cNvSpPr>
            <a:spLocks noGrp="1"/>
          </p:cNvSpPr>
          <p:nvPr>
            <p:ph type="body" sz="quarter" idx="10"/>
          </p:nvPr>
        </p:nvSpPr>
        <p:spPr>
          <a:xfrm>
            <a:off x="539552" y="1772420"/>
            <a:ext cx="8064896" cy="4392887"/>
          </a:xfrm>
        </p:spPr>
        <p:txBody>
          <a:bodyPr/>
          <a:lstStyle/>
          <a:p>
            <a:pPr>
              <a:buFont typeface="Arial" pitchFamily="34" charset="0"/>
              <a:buChar char="•"/>
            </a:pPr>
            <a:r>
              <a:rPr lang="en-GB" sz="1800" dirty="0" smtClean="0"/>
              <a:t>The development of the WIGOS identification system, is still in its early stages. Its successful completion is dependent on the construction of national practices to govern the issuing of the ID’s.</a:t>
            </a:r>
          </a:p>
          <a:p>
            <a:pPr>
              <a:buFont typeface="Arial" pitchFamily="34" charset="0"/>
              <a:buChar char="•"/>
            </a:pPr>
            <a:r>
              <a:rPr lang="en-GB" sz="1800" dirty="0" smtClean="0"/>
              <a:t>The new system has a heavy reliance on OSCAR as a source of reference, which currently has a limited interface.</a:t>
            </a:r>
          </a:p>
          <a:p>
            <a:r>
              <a:rPr lang="en-GB" sz="1800" dirty="0" smtClean="0"/>
              <a:t>Not all data producers are in a position to produce BUFR for onwards transmission. This has placed a heavy workload on the regional centres and RTH’s who are expected to provide TAC to BUFR conversion</a:t>
            </a:r>
          </a:p>
          <a:p>
            <a:pPr lvl="1">
              <a:buFont typeface="Wingdings" pitchFamily="2" charset="2"/>
              <a:buChar char="Ø"/>
            </a:pPr>
            <a:r>
              <a:rPr lang="en-GB" sz="1600" dirty="0" smtClean="0"/>
              <a:t>Data producers must agree upon a national practice which links the standard identification system with that used by the centre responsible for the conversion of the data to TDCF</a:t>
            </a:r>
            <a:r>
              <a:rPr lang="en-GB" sz="1800" dirty="0" smtClean="0"/>
              <a:t> </a:t>
            </a:r>
          </a:p>
          <a:p>
            <a:pPr>
              <a:buNone/>
            </a:pPr>
            <a:endParaRPr lang="en-GB" sz="1600" i="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ftr" sz="quarter" idx="10"/>
          </p:nvPr>
        </p:nvSpPr>
        <p:spPr>
          <a:noFill/>
        </p:spPr>
        <p:txBody>
          <a:bodyPr/>
          <a:lstStyle/>
          <a:p>
            <a:r>
              <a:rPr lang="en-GB" dirty="0" smtClean="0"/>
              <a:t>© Crown copyright   Met Office</a:t>
            </a:r>
          </a:p>
        </p:txBody>
      </p:sp>
      <p:sp>
        <p:nvSpPr>
          <p:cNvPr id="17411" name="Rectangle 2"/>
          <p:cNvSpPr>
            <a:spLocks noGrp="1" noChangeArrowheads="1"/>
          </p:cNvSpPr>
          <p:nvPr>
            <p:ph type="ctrTitle"/>
          </p:nvPr>
        </p:nvSpPr>
        <p:spPr>
          <a:xfrm>
            <a:off x="323850" y="4653136"/>
            <a:ext cx="8621713" cy="849312"/>
          </a:xfrm>
        </p:spPr>
        <p:txBody>
          <a:bodyPr/>
          <a:lstStyle/>
          <a:p>
            <a:pPr eaLnBrk="1" hangingPunct="1"/>
            <a:r>
              <a:rPr lang="en-GB" dirty="0" smtClean="0"/>
              <a:t>Thank you!</a:t>
            </a:r>
            <a:br>
              <a:rPr lang="en-GB" dirty="0" smtClean="0"/>
            </a:br>
            <a:r>
              <a:rPr lang="en-GB" dirty="0" smtClean="0"/>
              <a:t/>
            </a:r>
            <a:br>
              <a:rPr lang="en-GB" dirty="0" smtClean="0"/>
            </a:br>
            <a:r>
              <a:rPr lang="en-GB" dirty="0" smtClean="0"/>
              <a:t>Questions?</a:t>
            </a:r>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_hpc.jpg"/>
          <p:cNvPicPr>
            <a:picLocks noChangeAspect="1"/>
          </p:cNvPicPr>
          <p:nvPr/>
        </p:nvPicPr>
        <p:blipFill>
          <a:blip r:embed="rId2" cstate="print"/>
          <a:stretch>
            <a:fillRect/>
          </a:stretch>
        </p:blipFill>
        <p:spPr>
          <a:xfrm>
            <a:off x="5292080" y="188640"/>
            <a:ext cx="3291840" cy="1956816"/>
          </a:xfrm>
          <a:prstGeom prst="rect">
            <a:avLst/>
          </a:prstGeom>
        </p:spPr>
      </p:pic>
      <p:sp>
        <p:nvSpPr>
          <p:cNvPr id="4" name="Title 3"/>
          <p:cNvSpPr txBox="1">
            <a:spLocks/>
          </p:cNvSpPr>
          <p:nvPr/>
        </p:nvSpPr>
        <p:spPr>
          <a:xfrm>
            <a:off x="1691680" y="321557"/>
            <a:ext cx="3528392" cy="51515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Supercomputer</a:t>
            </a: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574161" y="2339564"/>
            <a:ext cx="7995677" cy="2178871"/>
            <a:chOff x="574161" y="2339564"/>
            <a:chExt cx="7995677" cy="2178871"/>
          </a:xfrm>
        </p:grpSpPr>
        <p:pic>
          <p:nvPicPr>
            <p:cNvPr id="2" name="Picture 1" descr="supercomputer_table.png"/>
            <p:cNvPicPr>
              <a:picLocks noChangeAspect="1"/>
            </p:cNvPicPr>
            <p:nvPr/>
          </p:nvPicPr>
          <p:blipFill>
            <a:blip r:embed="rId3" cstate="print"/>
            <a:stretch>
              <a:fillRect/>
            </a:stretch>
          </p:blipFill>
          <p:spPr>
            <a:xfrm>
              <a:off x="574161" y="2339564"/>
              <a:ext cx="7995677" cy="2178871"/>
            </a:xfrm>
            <a:prstGeom prst="rect">
              <a:avLst/>
            </a:prstGeom>
          </p:spPr>
        </p:pic>
        <p:sp>
          <p:nvSpPr>
            <p:cNvPr id="5" name="TextBox 4"/>
            <p:cNvSpPr txBox="1"/>
            <p:nvPr/>
          </p:nvSpPr>
          <p:spPr>
            <a:xfrm>
              <a:off x="2160000" y="2376000"/>
              <a:ext cx="911479" cy="276999"/>
            </a:xfrm>
            <a:prstGeom prst="rect">
              <a:avLst/>
            </a:prstGeom>
            <a:solidFill>
              <a:schemeClr val="bg1"/>
            </a:solidFill>
          </p:spPr>
          <p:txBody>
            <a:bodyPr wrap="square" rIns="0" rtlCol="0">
              <a:spAutoFit/>
            </a:bodyPr>
            <a:lstStyle/>
            <a:p>
              <a:pPr algn="r"/>
              <a:r>
                <a:rPr lang="en-GB" sz="1200" dirty="0" smtClean="0"/>
                <a:t>Old</a:t>
              </a:r>
              <a:endParaRPr lang="en-GB" sz="1200" dirty="0"/>
            </a:p>
          </p:txBody>
        </p:sp>
      </p:grpSp>
      <p:sp>
        <p:nvSpPr>
          <p:cNvPr id="6" name="Text Placeholder 3"/>
          <p:cNvSpPr txBox="1">
            <a:spLocks/>
          </p:cNvSpPr>
          <p:nvPr/>
        </p:nvSpPr>
        <p:spPr>
          <a:xfrm>
            <a:off x="611560" y="4581128"/>
            <a:ext cx="5040560" cy="2016224"/>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Systems in 3 computer halls (two at HQ and one in new building in Exeter Science Park)</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GB" sz="1600" dirty="0" smtClean="0">
                <a:latin typeface="+mn-lt"/>
              </a:rPr>
              <a:t>Cost £97m</a:t>
            </a: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GB" sz="1600" dirty="0" smtClean="0">
                <a:latin typeface="+mn-lt"/>
              </a:rPr>
              <a:t>Delivered on time</a:t>
            </a:r>
          </a:p>
          <a:p>
            <a:pPr marL="342900" lvl="0" indent="-342900" algn="l" eaLnBrk="0" hangingPunct="0">
              <a:spcBef>
                <a:spcPct val="20000"/>
              </a:spcBef>
              <a:buFont typeface="Arial" charset="0"/>
              <a:buChar char="•"/>
            </a:pPr>
            <a:r>
              <a:rPr lang="en-GB" sz="1600" dirty="0" smtClean="0">
                <a:latin typeface="+mn-lt"/>
              </a:rPr>
              <a:t>Parallel Suite 37 was successfully implemented on 15th March 2016</a:t>
            </a:r>
          </a:p>
          <a:p>
            <a:pPr marL="342900" lvl="0" indent="-342900" algn="l" eaLnBrk="0" hangingPunct="0">
              <a:spcBef>
                <a:spcPct val="20000"/>
              </a:spcBef>
              <a:buFont typeface="Arial" charset="0"/>
              <a:buChar char="•"/>
            </a:pPr>
            <a:r>
              <a:rPr lang="en-GB" sz="1600" dirty="0" smtClean="0">
                <a:latin typeface="+mn-lt"/>
              </a:rPr>
              <a:t>Hall 3 system completed spring 2017 </a:t>
            </a: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ITH3 Complex ITH3 v2 2016.jpg"/>
          <p:cNvPicPr>
            <a:picLocks noChangeAspect="1"/>
          </p:cNvPicPr>
          <p:nvPr/>
        </p:nvPicPr>
        <p:blipFill>
          <a:blip r:embed="rId4" cstate="print"/>
          <a:stretch>
            <a:fillRect/>
          </a:stretch>
        </p:blipFill>
        <p:spPr>
          <a:xfrm>
            <a:off x="5796136" y="4581128"/>
            <a:ext cx="3048000" cy="2028825"/>
          </a:xfrm>
          <a:prstGeom prst="rect">
            <a:avLst/>
          </a:prstGeom>
        </p:spPr>
      </p:pic>
      <p:sp>
        <p:nvSpPr>
          <p:cNvPr id="9" name="TextBox 8"/>
          <p:cNvSpPr txBox="1"/>
          <p:nvPr/>
        </p:nvSpPr>
        <p:spPr>
          <a:xfrm>
            <a:off x="7071452" y="6525344"/>
            <a:ext cx="707245" cy="338554"/>
          </a:xfrm>
          <a:prstGeom prst="rect">
            <a:avLst/>
          </a:prstGeom>
          <a:noFill/>
        </p:spPr>
        <p:txBody>
          <a:bodyPr wrap="none" rtlCol="0">
            <a:spAutoFit/>
          </a:bodyPr>
          <a:lstStyle/>
          <a:p>
            <a:r>
              <a:rPr lang="en-GB" sz="1600" dirty="0" smtClean="0"/>
              <a:t>Hall 3</a:t>
            </a:r>
            <a:endParaRPr lang="en-GB" sz="1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1684338" y="149227"/>
            <a:ext cx="7459662" cy="1333500"/>
          </a:xfrm>
        </p:spPr>
        <p:txBody>
          <a:bodyPr/>
          <a:lstStyle/>
          <a:p>
            <a:r>
              <a:rPr lang="en-GB" sz="2800" smtClean="0">
                <a:solidFill>
                  <a:srgbClr val="0000FF"/>
                </a:solidFill>
              </a:rPr>
              <a:t>FSOI (operations, Sept 2016)</a:t>
            </a:r>
            <a:r>
              <a:rPr lang="en-GB" sz="2800" smtClean="0"/>
              <a:t/>
            </a:r>
            <a:br>
              <a:rPr lang="en-GB" sz="2800" smtClean="0"/>
            </a:br>
            <a:r>
              <a:rPr lang="en-GB" sz="2800" smtClean="0">
                <a:solidFill>
                  <a:srgbClr val="0000FF"/>
                </a:solidFill>
              </a:rPr>
              <a:t>“Forecast sensitivity to observation impact”</a:t>
            </a:r>
            <a:r>
              <a:rPr lang="en-GB" sz="2800" smtClean="0"/>
              <a:t/>
            </a:r>
            <a:br>
              <a:rPr lang="en-GB" sz="2800" smtClean="0"/>
            </a:br>
            <a:r>
              <a:rPr lang="en-GB" sz="2400" smtClean="0"/>
              <a:t>= reduction in 24h forecast error due to each ob-type </a:t>
            </a:r>
            <a:endParaRPr lang="en-GB" sz="2800" smtClean="0"/>
          </a:p>
        </p:txBody>
      </p:sp>
      <p:pic>
        <p:nvPicPr>
          <p:cNvPr id="39939" name="Picture 6" descr="Totals_NRT_StandardTypes.AllTypes.null.TotalImpact.png"/>
          <p:cNvPicPr>
            <a:picLocks noChangeAspect="1"/>
          </p:cNvPicPr>
          <p:nvPr/>
        </p:nvPicPr>
        <p:blipFill>
          <a:blip r:embed="rId2" cstate="print"/>
          <a:srcRect/>
          <a:stretch>
            <a:fillRect/>
          </a:stretch>
        </p:blipFill>
        <p:spPr bwMode="auto">
          <a:xfrm>
            <a:off x="920750" y="1525589"/>
            <a:ext cx="5965825" cy="4384675"/>
          </a:xfrm>
          <a:prstGeom prst="rect">
            <a:avLst/>
          </a:prstGeom>
          <a:noFill/>
          <a:ln w="9525">
            <a:noFill/>
            <a:miter lim="800000"/>
            <a:headEnd/>
            <a:tailEnd/>
          </a:ln>
        </p:spPr>
      </p:pic>
      <p:cxnSp>
        <p:nvCxnSpPr>
          <p:cNvPr id="5" name="Straight Arrow Connector 4"/>
          <p:cNvCxnSpPr/>
          <p:nvPr/>
        </p:nvCxnSpPr>
        <p:spPr>
          <a:xfrm flipH="1">
            <a:off x="6692906" y="2951163"/>
            <a:ext cx="790575" cy="0"/>
          </a:xfrm>
          <a:prstGeom prst="straightConnector1">
            <a:avLst/>
          </a:prstGeom>
          <a:ln w="50800">
            <a:solidFill>
              <a:srgbClr val="26AA0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029456" y="3063875"/>
            <a:ext cx="493713" cy="1588"/>
          </a:xfrm>
          <a:prstGeom prst="straightConnector1">
            <a:avLst/>
          </a:prstGeom>
          <a:ln w="50800">
            <a:solidFill>
              <a:srgbClr val="26AA0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31000" y="3587751"/>
            <a:ext cx="792163" cy="0"/>
          </a:xfrm>
          <a:prstGeom prst="straightConnector1">
            <a:avLst/>
          </a:prstGeom>
          <a:ln w="50800">
            <a:solidFill>
              <a:srgbClr val="26AA0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754818" y="3995739"/>
            <a:ext cx="790575" cy="0"/>
          </a:xfrm>
          <a:prstGeom prst="straightConnector1">
            <a:avLst/>
          </a:prstGeom>
          <a:ln w="50800">
            <a:solidFill>
              <a:srgbClr val="26AA02"/>
            </a:solidFill>
            <a:tailEnd type="arrow"/>
          </a:ln>
        </p:spPr>
        <p:style>
          <a:lnRef idx="1">
            <a:schemeClr val="accent1"/>
          </a:lnRef>
          <a:fillRef idx="0">
            <a:schemeClr val="accent1"/>
          </a:fillRef>
          <a:effectRef idx="0">
            <a:schemeClr val="accent1"/>
          </a:effectRef>
          <a:fontRef idx="minor">
            <a:schemeClr val="tx1"/>
          </a:fontRef>
        </p:style>
      </p:cxnSp>
      <p:sp>
        <p:nvSpPr>
          <p:cNvPr id="39944" name="TextBox 11"/>
          <p:cNvSpPr txBox="1">
            <a:spLocks noChangeArrowheads="1"/>
          </p:cNvSpPr>
          <p:nvPr/>
        </p:nvSpPr>
        <p:spPr bwMode="auto">
          <a:xfrm>
            <a:off x="7689851" y="2736851"/>
            <a:ext cx="1108075" cy="1661993"/>
          </a:xfrm>
          <a:prstGeom prst="rect">
            <a:avLst/>
          </a:prstGeom>
          <a:noFill/>
          <a:ln w="9525">
            <a:noFill/>
            <a:miter lim="800000"/>
            <a:headEnd/>
            <a:tailEnd/>
          </a:ln>
        </p:spPr>
        <p:txBody>
          <a:bodyPr>
            <a:spAutoFit/>
          </a:bodyPr>
          <a:lstStyle/>
          <a:p>
            <a:pPr algn="l">
              <a:lnSpc>
                <a:spcPct val="85000"/>
              </a:lnSpc>
            </a:pPr>
            <a:r>
              <a:rPr lang="en-GB" sz="2400" b="1" smtClean="0">
                <a:solidFill>
                  <a:srgbClr val="26AA02"/>
                </a:solidFill>
                <a:ea typeface="ＭＳ Ｐゴシック" pitchFamily="34" charset="-128"/>
              </a:rPr>
              <a:t>New </a:t>
            </a:r>
          </a:p>
          <a:p>
            <a:pPr algn="l">
              <a:lnSpc>
                <a:spcPct val="85000"/>
              </a:lnSpc>
            </a:pPr>
            <a:r>
              <a:rPr lang="en-GB" sz="2400" b="1" smtClean="0">
                <a:solidFill>
                  <a:srgbClr val="26AA02"/>
                </a:solidFill>
                <a:ea typeface="ＭＳ Ｐゴシック" pitchFamily="34" charset="-128"/>
              </a:rPr>
              <a:t>obs added in 2016</a:t>
            </a:r>
          </a:p>
        </p:txBody>
      </p:sp>
      <p:sp>
        <p:nvSpPr>
          <p:cNvPr id="39945" name="TextBox 11"/>
          <p:cNvSpPr txBox="1">
            <a:spLocks noChangeArrowheads="1"/>
          </p:cNvSpPr>
          <p:nvPr/>
        </p:nvSpPr>
        <p:spPr bwMode="auto">
          <a:xfrm>
            <a:off x="6316668" y="5638803"/>
            <a:ext cx="2827337"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 </a:t>
            </a:r>
            <a:r>
              <a:rPr lang="en-GB" sz="2000" smtClean="0">
                <a:solidFill>
                  <a:srgbClr val="FF0000"/>
                </a:solidFill>
                <a:ea typeface="ＭＳ Ｐゴシック" pitchFamily="34" charset="-128"/>
              </a:rPr>
              <a:t>= non-satellite obs </a:t>
            </a:r>
          </a:p>
        </p:txBody>
      </p:sp>
      <p:sp>
        <p:nvSpPr>
          <p:cNvPr id="39946" name="TextBox 12"/>
          <p:cNvSpPr txBox="1">
            <a:spLocks noChangeArrowheads="1"/>
          </p:cNvSpPr>
          <p:nvPr/>
        </p:nvSpPr>
        <p:spPr bwMode="auto">
          <a:xfrm>
            <a:off x="6437313" y="3349629"/>
            <a:ext cx="284162"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47" name="TextBox 13"/>
          <p:cNvSpPr txBox="1">
            <a:spLocks noChangeArrowheads="1"/>
          </p:cNvSpPr>
          <p:nvPr/>
        </p:nvSpPr>
        <p:spPr bwMode="auto">
          <a:xfrm>
            <a:off x="6413500" y="2509842"/>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48" name="TextBox 14"/>
          <p:cNvSpPr txBox="1">
            <a:spLocks noChangeArrowheads="1"/>
          </p:cNvSpPr>
          <p:nvPr/>
        </p:nvSpPr>
        <p:spPr bwMode="auto">
          <a:xfrm>
            <a:off x="6650038" y="2424117"/>
            <a:ext cx="284162"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49" name="TextBox 15"/>
          <p:cNvSpPr txBox="1">
            <a:spLocks noChangeArrowheads="1"/>
          </p:cNvSpPr>
          <p:nvPr/>
        </p:nvSpPr>
        <p:spPr bwMode="auto">
          <a:xfrm>
            <a:off x="6284913" y="4071942"/>
            <a:ext cx="284162"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0" name="TextBox 16"/>
          <p:cNvSpPr txBox="1">
            <a:spLocks noChangeArrowheads="1"/>
          </p:cNvSpPr>
          <p:nvPr/>
        </p:nvSpPr>
        <p:spPr bwMode="auto">
          <a:xfrm>
            <a:off x="6621463" y="3678239"/>
            <a:ext cx="284162"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1" name="TextBox 17"/>
          <p:cNvSpPr txBox="1">
            <a:spLocks noChangeArrowheads="1"/>
          </p:cNvSpPr>
          <p:nvPr/>
        </p:nvSpPr>
        <p:spPr bwMode="auto">
          <a:xfrm>
            <a:off x="6330956" y="4270378"/>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2" name="TextBox 19"/>
          <p:cNvSpPr txBox="1">
            <a:spLocks noChangeArrowheads="1"/>
          </p:cNvSpPr>
          <p:nvPr/>
        </p:nvSpPr>
        <p:spPr bwMode="auto">
          <a:xfrm>
            <a:off x="6667506" y="4178303"/>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3" name="TextBox 20"/>
          <p:cNvSpPr txBox="1">
            <a:spLocks noChangeArrowheads="1"/>
          </p:cNvSpPr>
          <p:nvPr/>
        </p:nvSpPr>
        <p:spPr bwMode="auto">
          <a:xfrm>
            <a:off x="6469063" y="4394203"/>
            <a:ext cx="284162"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4" name="TextBox 21"/>
          <p:cNvSpPr txBox="1">
            <a:spLocks noChangeArrowheads="1"/>
          </p:cNvSpPr>
          <p:nvPr/>
        </p:nvSpPr>
        <p:spPr bwMode="auto">
          <a:xfrm>
            <a:off x="6337306" y="4576766"/>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5" name="TextBox 22"/>
          <p:cNvSpPr txBox="1">
            <a:spLocks noChangeArrowheads="1"/>
          </p:cNvSpPr>
          <p:nvPr/>
        </p:nvSpPr>
        <p:spPr bwMode="auto">
          <a:xfrm>
            <a:off x="6423031" y="5316542"/>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6" name="TextBox 23"/>
          <p:cNvSpPr txBox="1">
            <a:spLocks noChangeArrowheads="1"/>
          </p:cNvSpPr>
          <p:nvPr/>
        </p:nvSpPr>
        <p:spPr bwMode="auto">
          <a:xfrm>
            <a:off x="6575431" y="4914903"/>
            <a:ext cx="284163" cy="406265"/>
          </a:xfrm>
          <a:prstGeom prst="rect">
            <a:avLst/>
          </a:prstGeom>
          <a:noFill/>
          <a:ln w="9525">
            <a:noFill/>
            <a:miter lim="800000"/>
            <a:headEnd/>
            <a:tailEnd/>
          </a:ln>
        </p:spPr>
        <p:txBody>
          <a:bodyPr>
            <a:spAutoFit/>
          </a:bodyPr>
          <a:lstStyle/>
          <a:p>
            <a:pPr algn="l">
              <a:lnSpc>
                <a:spcPct val="85000"/>
              </a:lnSpc>
            </a:pPr>
            <a:r>
              <a:rPr lang="en-GB" sz="2400" smtClean="0">
                <a:solidFill>
                  <a:srgbClr val="FF0000"/>
                </a:solidFill>
                <a:ea typeface="ＭＳ Ｐゴシック" pitchFamily="34" charset="-128"/>
              </a:rPr>
              <a:t>*</a:t>
            </a:r>
          </a:p>
        </p:txBody>
      </p:sp>
      <p:sp>
        <p:nvSpPr>
          <p:cNvPr id="39957" name="TextBox 20"/>
          <p:cNvSpPr txBox="1">
            <a:spLocks noChangeArrowheads="1"/>
          </p:cNvSpPr>
          <p:nvPr/>
        </p:nvSpPr>
        <p:spPr bwMode="auto">
          <a:xfrm>
            <a:off x="573088" y="6075366"/>
            <a:ext cx="7194550" cy="406265"/>
          </a:xfrm>
          <a:prstGeom prst="rect">
            <a:avLst/>
          </a:prstGeom>
          <a:noFill/>
          <a:ln w="9525">
            <a:noFill/>
            <a:miter lim="800000"/>
            <a:headEnd/>
            <a:tailEnd/>
          </a:ln>
        </p:spPr>
        <p:txBody>
          <a:bodyPr>
            <a:spAutoFit/>
          </a:bodyPr>
          <a:lstStyle/>
          <a:p>
            <a:pPr algn="l">
              <a:lnSpc>
                <a:spcPct val="85000"/>
              </a:lnSpc>
            </a:pPr>
            <a:r>
              <a:rPr lang="en-GB" sz="2400" smtClean="0">
                <a:solidFill>
                  <a:srgbClr val="0000FF"/>
                </a:solidFill>
                <a:ea typeface="ＭＳ Ｐゴシック" pitchFamily="34" charset="-128"/>
              </a:rPr>
              <a:t>Impact of satellite obs ≈75% of total impact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0"/>
          <p:cNvSpPr>
            <a:spLocks noGrp="1"/>
          </p:cNvSpPr>
          <p:nvPr>
            <p:ph type="ctrTitle"/>
          </p:nvPr>
        </p:nvSpPr>
        <p:spPr>
          <a:xfrm>
            <a:off x="1909764" y="484191"/>
            <a:ext cx="7380287" cy="515937"/>
          </a:xfrm>
        </p:spPr>
        <p:txBody>
          <a:bodyPr/>
          <a:lstStyle/>
          <a:p>
            <a:r>
              <a:rPr lang="en-GB" sz="2800" smtClean="0">
                <a:solidFill>
                  <a:srgbClr val="0000FF"/>
                </a:solidFill>
                <a:latin typeface="Arial" charset="0"/>
                <a:cs typeface="Arial" charset="0"/>
              </a:rPr>
              <a:t>Satellite data used in NWP</a:t>
            </a:r>
          </a:p>
        </p:txBody>
      </p:sp>
      <p:sp>
        <p:nvSpPr>
          <p:cNvPr id="40963" name="TextBox 12"/>
          <p:cNvSpPr txBox="1">
            <a:spLocks noChangeArrowheads="1"/>
          </p:cNvSpPr>
          <p:nvPr/>
        </p:nvSpPr>
        <p:spPr bwMode="auto">
          <a:xfrm>
            <a:off x="314325" y="1652588"/>
            <a:ext cx="8829675" cy="4801314"/>
          </a:xfrm>
          <a:prstGeom prst="rect">
            <a:avLst/>
          </a:prstGeom>
          <a:noFill/>
          <a:ln w="9525">
            <a:noFill/>
            <a:miter lim="800000"/>
            <a:headEnd/>
            <a:tailEnd/>
          </a:ln>
        </p:spPr>
        <p:txBody>
          <a:bodyPr>
            <a:spAutoFit/>
          </a:bodyPr>
          <a:lstStyle/>
          <a:p>
            <a:pPr marL="182563" indent="-182563" algn="l">
              <a:lnSpc>
                <a:spcPct val="85000"/>
              </a:lnSpc>
            </a:pPr>
            <a:r>
              <a:rPr lang="en-GB" sz="2400" dirty="0" smtClean="0">
                <a:solidFill>
                  <a:srgbClr val="FF0000"/>
                </a:solidFill>
              </a:rPr>
              <a:t>Through data assimilation:</a:t>
            </a:r>
          </a:p>
          <a:p>
            <a:pPr marL="182563" indent="-182563" algn="l">
              <a:lnSpc>
                <a:spcPct val="85000"/>
              </a:lnSpc>
              <a:buFont typeface="Arial" charset="0"/>
              <a:buChar char="•"/>
            </a:pPr>
            <a:r>
              <a:rPr lang="en-GB" sz="2400" dirty="0" smtClean="0">
                <a:solidFill>
                  <a:srgbClr val="0000FF"/>
                </a:solidFill>
              </a:rPr>
              <a:t>satellite sounder radiances - </a:t>
            </a:r>
            <a:r>
              <a:rPr lang="en-GB" sz="2400" dirty="0" smtClean="0">
                <a:solidFill>
                  <a:srgbClr val="000000"/>
                </a:solidFill>
              </a:rPr>
              <a:t>3D temperature and humidity</a:t>
            </a:r>
          </a:p>
          <a:p>
            <a:pPr marL="182563" indent="-182563" algn="l">
              <a:lnSpc>
                <a:spcPct val="85000"/>
              </a:lnSpc>
              <a:buFont typeface="Arial" charset="0"/>
              <a:buChar char="•"/>
            </a:pPr>
            <a:r>
              <a:rPr lang="en-GB" sz="2400" dirty="0" smtClean="0">
                <a:solidFill>
                  <a:srgbClr val="0000FF"/>
                </a:solidFill>
              </a:rPr>
              <a:t>AMVs</a:t>
            </a:r>
            <a:r>
              <a:rPr lang="en-GB" sz="2400" dirty="0" smtClean="0">
                <a:solidFill>
                  <a:srgbClr val="0000FF"/>
                </a:solidFill>
              </a:rPr>
              <a:t>, atmospheric motion vectors </a:t>
            </a:r>
            <a:r>
              <a:rPr lang="en-GB" sz="2400" dirty="0" smtClean="0">
                <a:solidFill>
                  <a:srgbClr val="000000"/>
                </a:solidFill>
              </a:rPr>
              <a:t>- geo and </a:t>
            </a:r>
            <a:r>
              <a:rPr lang="en-GB" sz="2400" dirty="0" err="1" smtClean="0">
                <a:solidFill>
                  <a:srgbClr val="000000"/>
                </a:solidFill>
              </a:rPr>
              <a:t>leo</a:t>
            </a:r>
            <a:r>
              <a:rPr lang="en-GB" sz="2400" dirty="0" smtClean="0">
                <a:solidFill>
                  <a:srgbClr val="000000"/>
                </a:solidFill>
              </a:rPr>
              <a:t> - winds</a:t>
            </a:r>
          </a:p>
          <a:p>
            <a:pPr marL="182563" indent="-182563" algn="l">
              <a:lnSpc>
                <a:spcPct val="85000"/>
              </a:lnSpc>
              <a:buFont typeface="Arial" charset="0"/>
              <a:buChar char="•"/>
            </a:pPr>
            <a:r>
              <a:rPr lang="en-GB" sz="2400" dirty="0" smtClean="0">
                <a:solidFill>
                  <a:srgbClr val="0000FF"/>
                </a:solidFill>
              </a:rPr>
              <a:t>geo imager clear sky radiances - </a:t>
            </a:r>
            <a:r>
              <a:rPr lang="en-GB" sz="2400" dirty="0" smtClean="0">
                <a:solidFill>
                  <a:srgbClr val="000000"/>
                </a:solidFill>
              </a:rPr>
              <a:t>humidity</a:t>
            </a:r>
          </a:p>
          <a:p>
            <a:pPr marL="182563" indent="-182563" algn="l">
              <a:lnSpc>
                <a:spcPct val="85000"/>
              </a:lnSpc>
              <a:buFont typeface="Arial" charset="0"/>
              <a:buChar char="•"/>
            </a:pPr>
            <a:r>
              <a:rPr lang="en-GB" sz="2400" dirty="0" err="1" smtClean="0">
                <a:solidFill>
                  <a:srgbClr val="0000FF"/>
                </a:solidFill>
              </a:rPr>
              <a:t>scatterometer</a:t>
            </a:r>
            <a:r>
              <a:rPr lang="en-GB" sz="2400" dirty="0" smtClean="0">
                <a:solidFill>
                  <a:srgbClr val="000000"/>
                </a:solidFill>
              </a:rPr>
              <a:t> – ocean surface wind vector</a:t>
            </a:r>
          </a:p>
          <a:p>
            <a:pPr marL="182563" indent="-182563" algn="l">
              <a:lnSpc>
                <a:spcPct val="85000"/>
              </a:lnSpc>
              <a:buFont typeface="Arial" charset="0"/>
              <a:buChar char="•"/>
            </a:pPr>
            <a:r>
              <a:rPr lang="en-GB" sz="2400" dirty="0" smtClean="0">
                <a:solidFill>
                  <a:srgbClr val="0000FF"/>
                </a:solidFill>
              </a:rPr>
              <a:t>passive MW imagery </a:t>
            </a:r>
            <a:r>
              <a:rPr lang="en-GB" sz="2400" dirty="0" smtClean="0">
                <a:solidFill>
                  <a:srgbClr val="000000"/>
                </a:solidFill>
              </a:rPr>
              <a:t>– ocean surface wind speed</a:t>
            </a:r>
          </a:p>
          <a:p>
            <a:pPr marL="182563" indent="-182563" algn="l">
              <a:lnSpc>
                <a:spcPct val="85000"/>
              </a:lnSpc>
              <a:buFont typeface="Arial" charset="0"/>
              <a:buChar char="•"/>
            </a:pPr>
            <a:r>
              <a:rPr lang="en-GB" sz="2400" dirty="0" smtClean="0">
                <a:solidFill>
                  <a:srgbClr val="0000FF"/>
                </a:solidFill>
              </a:rPr>
              <a:t>GPS - radio occultation - </a:t>
            </a:r>
            <a:r>
              <a:rPr lang="en-GB" sz="2400" dirty="0" smtClean="0">
                <a:solidFill>
                  <a:srgbClr val="000000"/>
                </a:solidFill>
              </a:rPr>
              <a:t>bending angles </a:t>
            </a:r>
            <a:r>
              <a:rPr lang="en-GB" sz="2400" dirty="0" smtClean="0">
                <a:solidFill>
                  <a:srgbClr val="000000"/>
                </a:solidFill>
                <a:sym typeface="Wingdings" pitchFamily="2" charset="2"/>
              </a:rPr>
              <a:t> </a:t>
            </a:r>
            <a:r>
              <a:rPr lang="en-GB" sz="2400" dirty="0" smtClean="0">
                <a:solidFill>
                  <a:srgbClr val="000000"/>
                </a:solidFill>
              </a:rPr>
              <a:t>density profile</a:t>
            </a:r>
          </a:p>
          <a:p>
            <a:pPr marL="182563" indent="-182563" algn="l">
              <a:lnSpc>
                <a:spcPct val="85000"/>
              </a:lnSpc>
              <a:buFont typeface="Arial" charset="0"/>
              <a:buChar char="•"/>
            </a:pPr>
            <a:r>
              <a:rPr lang="en-GB" sz="2400" dirty="0" smtClean="0">
                <a:solidFill>
                  <a:srgbClr val="0000FF"/>
                </a:solidFill>
              </a:rPr>
              <a:t>GPS – total zenith delay </a:t>
            </a:r>
            <a:r>
              <a:rPr lang="en-GB" sz="2400" dirty="0" smtClean="0">
                <a:solidFill>
                  <a:srgbClr val="000000"/>
                </a:solidFill>
              </a:rPr>
              <a:t>- total column water vapour</a:t>
            </a:r>
          </a:p>
          <a:p>
            <a:pPr marL="182563" indent="-182563" algn="l">
              <a:lnSpc>
                <a:spcPct val="85000"/>
              </a:lnSpc>
              <a:buFont typeface="Arial" charset="0"/>
              <a:buChar char="•"/>
            </a:pPr>
            <a:r>
              <a:rPr lang="en-GB" sz="2400" dirty="0" smtClean="0">
                <a:solidFill>
                  <a:srgbClr val="0000FF"/>
                </a:solidFill>
              </a:rPr>
              <a:t>geo imagery </a:t>
            </a:r>
            <a:r>
              <a:rPr lang="en-GB" sz="2400" dirty="0" smtClean="0">
                <a:solidFill>
                  <a:srgbClr val="000000"/>
                </a:solidFill>
              </a:rPr>
              <a:t>- cloud height and amount (UKV)</a:t>
            </a:r>
          </a:p>
          <a:p>
            <a:pPr marL="182563" indent="-182563" algn="l">
              <a:lnSpc>
                <a:spcPct val="85000"/>
              </a:lnSpc>
              <a:buFont typeface="Arial" charset="0"/>
              <a:buChar char="•"/>
            </a:pPr>
            <a:endParaRPr lang="en-GB" sz="2400" dirty="0" smtClean="0">
              <a:solidFill>
                <a:srgbClr val="000000"/>
              </a:solidFill>
            </a:endParaRPr>
          </a:p>
          <a:p>
            <a:pPr marL="182563" indent="-182563" algn="l">
              <a:lnSpc>
                <a:spcPct val="85000"/>
              </a:lnSpc>
            </a:pPr>
            <a:r>
              <a:rPr lang="en-GB" sz="2400" dirty="0" smtClean="0">
                <a:solidFill>
                  <a:srgbClr val="FF0000"/>
                </a:solidFill>
              </a:rPr>
              <a:t>Also, various satellite data types for:</a:t>
            </a:r>
          </a:p>
          <a:p>
            <a:pPr marL="182563" indent="-182563" algn="l">
              <a:lnSpc>
                <a:spcPct val="85000"/>
              </a:lnSpc>
              <a:buFont typeface="Arial" charset="0"/>
              <a:buChar char="•"/>
            </a:pPr>
            <a:r>
              <a:rPr lang="en-GB" sz="2400" dirty="0" smtClean="0">
                <a:solidFill>
                  <a:srgbClr val="000000"/>
                </a:solidFill>
              </a:rPr>
              <a:t>sea surface temperature</a:t>
            </a:r>
          </a:p>
          <a:p>
            <a:pPr marL="182563" indent="-182563" algn="l">
              <a:lnSpc>
                <a:spcPct val="85000"/>
              </a:lnSpc>
              <a:buFont typeface="Arial" charset="0"/>
              <a:buChar char="•"/>
            </a:pPr>
            <a:r>
              <a:rPr lang="en-GB" sz="2400" dirty="0" smtClean="0">
                <a:solidFill>
                  <a:srgbClr val="000000"/>
                </a:solidFill>
              </a:rPr>
              <a:t>soil moisture</a:t>
            </a:r>
          </a:p>
          <a:p>
            <a:pPr marL="182563" indent="-182563" algn="l">
              <a:lnSpc>
                <a:spcPct val="85000"/>
              </a:lnSpc>
              <a:buFont typeface="Arial" charset="0"/>
              <a:buChar char="•"/>
            </a:pPr>
            <a:r>
              <a:rPr lang="en-GB" sz="2400" dirty="0" smtClean="0">
                <a:solidFill>
                  <a:srgbClr val="000000"/>
                </a:solidFill>
              </a:rPr>
              <a:t>sea ice</a:t>
            </a:r>
          </a:p>
          <a:p>
            <a:pPr marL="182563" indent="-182563" algn="l">
              <a:lnSpc>
                <a:spcPct val="85000"/>
              </a:lnSpc>
              <a:buFont typeface="Arial" charset="0"/>
              <a:buChar char="•"/>
            </a:pPr>
            <a:r>
              <a:rPr lang="en-GB" sz="2400" dirty="0" smtClean="0">
                <a:solidFill>
                  <a:srgbClr val="000000"/>
                </a:solidFill>
              </a:rPr>
              <a:t>snow cover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map-airs-20160201T0000Z.jpg"/>
          <p:cNvPicPr>
            <a:picLocks noChangeAspect="1"/>
          </p:cNvPicPr>
          <p:nvPr/>
        </p:nvPicPr>
        <p:blipFill>
          <a:blip r:embed="rId3" cstate="print"/>
          <a:srcRect l="11810" t="23306" r="9448" b="23306"/>
          <a:stretch>
            <a:fillRect/>
          </a:stretch>
        </p:blipFill>
        <p:spPr bwMode="auto">
          <a:xfrm>
            <a:off x="228600" y="1844679"/>
            <a:ext cx="2830513" cy="1439863"/>
          </a:xfrm>
          <a:prstGeom prst="rect">
            <a:avLst/>
          </a:prstGeom>
          <a:noFill/>
          <a:ln w="9525">
            <a:noFill/>
            <a:miter lim="800000"/>
            <a:headEnd/>
            <a:tailEnd/>
          </a:ln>
        </p:spPr>
      </p:pic>
      <p:pic>
        <p:nvPicPr>
          <p:cNvPr id="41987" name="Picture 9" descr="map-atovs-20160201T0000Z.jpg"/>
          <p:cNvPicPr>
            <a:picLocks noChangeAspect="1"/>
          </p:cNvPicPr>
          <p:nvPr/>
        </p:nvPicPr>
        <p:blipFill>
          <a:blip r:embed="rId4" cstate="print"/>
          <a:srcRect l="11810" t="23306" r="9448" b="23306"/>
          <a:stretch>
            <a:fillRect/>
          </a:stretch>
        </p:blipFill>
        <p:spPr bwMode="auto">
          <a:xfrm>
            <a:off x="3108325" y="1844679"/>
            <a:ext cx="2832100" cy="1439863"/>
          </a:xfrm>
          <a:prstGeom prst="rect">
            <a:avLst/>
          </a:prstGeom>
          <a:noFill/>
          <a:ln w="9525">
            <a:noFill/>
            <a:miter lim="800000"/>
            <a:headEnd/>
            <a:tailEnd/>
          </a:ln>
        </p:spPr>
      </p:pic>
      <p:pic>
        <p:nvPicPr>
          <p:cNvPr id="41988" name="Picture 11" descr="map-iasi-20160201T0000Z.jpg"/>
          <p:cNvPicPr>
            <a:picLocks noChangeAspect="1"/>
          </p:cNvPicPr>
          <p:nvPr/>
        </p:nvPicPr>
        <p:blipFill>
          <a:blip r:embed="rId5" cstate="print"/>
          <a:srcRect l="11810" t="23306" r="9448" b="23306"/>
          <a:stretch>
            <a:fillRect/>
          </a:stretch>
        </p:blipFill>
        <p:spPr bwMode="auto">
          <a:xfrm>
            <a:off x="227013" y="3357566"/>
            <a:ext cx="2832100" cy="1439863"/>
          </a:xfrm>
          <a:prstGeom prst="rect">
            <a:avLst/>
          </a:prstGeom>
          <a:noFill/>
          <a:ln w="9525">
            <a:noFill/>
            <a:miter lim="800000"/>
            <a:headEnd/>
            <a:tailEnd/>
          </a:ln>
        </p:spPr>
      </p:pic>
      <p:sp>
        <p:nvSpPr>
          <p:cNvPr id="41989" name="TextBox 15"/>
          <p:cNvSpPr txBox="1">
            <a:spLocks noChangeArrowheads="1"/>
          </p:cNvSpPr>
          <p:nvPr/>
        </p:nvSpPr>
        <p:spPr bwMode="auto">
          <a:xfrm>
            <a:off x="2195519" y="2852742"/>
            <a:ext cx="784189" cy="353943"/>
          </a:xfrm>
          <a:prstGeom prst="rect">
            <a:avLst/>
          </a:prstGeom>
          <a:solidFill>
            <a:schemeClr val="bg1">
              <a:alpha val="74901"/>
            </a:schemeClr>
          </a:solidFill>
          <a:ln w="9525">
            <a:noFill/>
            <a:miter lim="800000"/>
            <a:headEnd/>
            <a:tailEnd/>
          </a:ln>
        </p:spPr>
        <p:txBody>
          <a:bodyPr wrap="none">
            <a:spAutoFit/>
          </a:bodyPr>
          <a:lstStyle/>
          <a:p>
            <a:pPr algn="l">
              <a:lnSpc>
                <a:spcPct val="85000"/>
              </a:lnSpc>
            </a:pPr>
            <a:r>
              <a:rPr lang="en-GB" sz="2000" smtClean="0">
                <a:solidFill>
                  <a:srgbClr val="FF0000"/>
                </a:solidFill>
              </a:rPr>
              <a:t>AIRS</a:t>
            </a:r>
          </a:p>
        </p:txBody>
      </p:sp>
      <p:sp>
        <p:nvSpPr>
          <p:cNvPr id="41990" name="TextBox 18"/>
          <p:cNvSpPr txBox="1">
            <a:spLocks noChangeArrowheads="1"/>
          </p:cNvSpPr>
          <p:nvPr/>
        </p:nvSpPr>
        <p:spPr bwMode="auto">
          <a:xfrm>
            <a:off x="3144841" y="2705104"/>
            <a:ext cx="2867025" cy="615553"/>
          </a:xfrm>
          <a:prstGeom prst="rect">
            <a:avLst/>
          </a:prstGeom>
          <a:solidFill>
            <a:schemeClr val="bg1">
              <a:alpha val="54901"/>
            </a:schemeClr>
          </a:solidFill>
          <a:ln w="9525">
            <a:noFill/>
            <a:miter lim="800000"/>
            <a:headEnd/>
            <a:tailEnd/>
          </a:ln>
        </p:spPr>
        <p:txBody>
          <a:bodyPr>
            <a:spAutoFit/>
          </a:bodyPr>
          <a:lstStyle/>
          <a:p>
            <a:pPr algn="l">
              <a:lnSpc>
                <a:spcPct val="85000"/>
              </a:lnSpc>
            </a:pPr>
            <a:r>
              <a:rPr lang="en-GB" sz="2000" smtClean="0">
                <a:solidFill>
                  <a:srgbClr val="FF0000"/>
                </a:solidFill>
              </a:rPr>
              <a:t>ATOVS=</a:t>
            </a:r>
          </a:p>
          <a:p>
            <a:pPr algn="l">
              <a:lnSpc>
                <a:spcPct val="85000"/>
              </a:lnSpc>
            </a:pPr>
            <a:r>
              <a:rPr lang="en-GB" sz="2000" smtClean="0">
                <a:solidFill>
                  <a:srgbClr val="FF0000"/>
                </a:solidFill>
              </a:rPr>
              <a:t>AMSUA + MHS</a:t>
            </a:r>
          </a:p>
        </p:txBody>
      </p:sp>
      <p:sp>
        <p:nvSpPr>
          <p:cNvPr id="41991" name="TextBox 21"/>
          <p:cNvSpPr txBox="1">
            <a:spLocks noChangeArrowheads="1"/>
          </p:cNvSpPr>
          <p:nvPr/>
        </p:nvSpPr>
        <p:spPr bwMode="auto">
          <a:xfrm>
            <a:off x="2268543" y="4365629"/>
            <a:ext cx="668773"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IASI</a:t>
            </a:r>
          </a:p>
        </p:txBody>
      </p:sp>
      <p:sp>
        <p:nvSpPr>
          <p:cNvPr id="41992" name="Title 20"/>
          <p:cNvSpPr>
            <a:spLocks noGrp="1"/>
          </p:cNvSpPr>
          <p:nvPr>
            <p:ph type="ctrTitle"/>
          </p:nvPr>
        </p:nvSpPr>
        <p:spPr>
          <a:xfrm>
            <a:off x="1763713" y="376237"/>
            <a:ext cx="7380287" cy="984251"/>
          </a:xfrm>
        </p:spPr>
        <p:txBody>
          <a:bodyPr/>
          <a:lstStyle/>
          <a:p>
            <a:r>
              <a:rPr lang="en-GB" sz="2800" smtClean="0">
                <a:solidFill>
                  <a:srgbClr val="0000FF"/>
                </a:solidFill>
                <a:latin typeface="Arial" charset="0"/>
                <a:cs typeface="Arial" charset="0"/>
              </a:rPr>
              <a:t>Satellite radiance data used pre-2016</a:t>
            </a:r>
            <a:r>
              <a:rPr lang="en-GB" sz="2800" smtClean="0">
                <a:solidFill>
                  <a:schemeClr val="tx1"/>
                </a:solidFill>
                <a:latin typeface="Arial" charset="0"/>
                <a:cs typeface="Arial" charset="0"/>
              </a:rPr>
              <a:t/>
            </a:r>
            <a:br>
              <a:rPr lang="en-GB" sz="2800" smtClean="0">
                <a:solidFill>
                  <a:schemeClr val="tx1"/>
                </a:solidFill>
                <a:latin typeface="Arial" charset="0"/>
                <a:cs typeface="Arial" charset="0"/>
              </a:rPr>
            </a:br>
            <a:r>
              <a:rPr lang="en-GB" sz="2400" smtClean="0">
                <a:solidFill>
                  <a:schemeClr val="tx1"/>
                </a:solidFill>
                <a:latin typeface="Arial" charset="0"/>
                <a:cs typeface="Arial" charset="0"/>
              </a:rPr>
              <a:t>in a 6h assimilation window</a:t>
            </a:r>
          </a:p>
        </p:txBody>
      </p:sp>
      <p:pic>
        <p:nvPicPr>
          <p:cNvPr id="41993" name="Picture 8" descr="map-atms-20160201T0000Z.jpg"/>
          <p:cNvPicPr>
            <a:picLocks noChangeAspect="1"/>
          </p:cNvPicPr>
          <p:nvPr/>
        </p:nvPicPr>
        <p:blipFill>
          <a:blip r:embed="rId6" cstate="print"/>
          <a:srcRect l="11810" t="23306" r="9448" b="23306"/>
          <a:stretch>
            <a:fillRect/>
          </a:stretch>
        </p:blipFill>
        <p:spPr bwMode="auto">
          <a:xfrm>
            <a:off x="3109913" y="3357566"/>
            <a:ext cx="2830512" cy="1439863"/>
          </a:xfrm>
          <a:prstGeom prst="rect">
            <a:avLst/>
          </a:prstGeom>
          <a:noFill/>
          <a:ln w="9525">
            <a:noFill/>
            <a:miter lim="800000"/>
            <a:headEnd/>
            <a:tailEnd/>
          </a:ln>
        </p:spPr>
      </p:pic>
      <p:sp>
        <p:nvSpPr>
          <p:cNvPr id="41994" name="TextBox 17"/>
          <p:cNvSpPr txBox="1">
            <a:spLocks noChangeArrowheads="1"/>
          </p:cNvSpPr>
          <p:nvPr/>
        </p:nvSpPr>
        <p:spPr bwMode="auto">
          <a:xfrm>
            <a:off x="5003806" y="4292603"/>
            <a:ext cx="878959"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ATMS</a:t>
            </a:r>
          </a:p>
        </p:txBody>
      </p:sp>
      <p:pic>
        <p:nvPicPr>
          <p:cNvPr id="41995" name="Picture 10" descr="map-cris-20160201T0000Z.jpg"/>
          <p:cNvPicPr>
            <a:picLocks noChangeAspect="1"/>
          </p:cNvPicPr>
          <p:nvPr/>
        </p:nvPicPr>
        <p:blipFill>
          <a:blip r:embed="rId7" cstate="print"/>
          <a:srcRect l="11810" t="23306" r="9448" b="23306"/>
          <a:stretch>
            <a:fillRect/>
          </a:stretch>
        </p:blipFill>
        <p:spPr bwMode="auto">
          <a:xfrm>
            <a:off x="227013" y="4868866"/>
            <a:ext cx="2832100" cy="1439863"/>
          </a:xfrm>
          <a:prstGeom prst="rect">
            <a:avLst/>
          </a:prstGeom>
          <a:noFill/>
          <a:ln w="9525">
            <a:noFill/>
            <a:miter lim="800000"/>
            <a:headEnd/>
            <a:tailEnd/>
          </a:ln>
        </p:spPr>
      </p:pic>
      <p:sp>
        <p:nvSpPr>
          <p:cNvPr id="41996" name="TextBox 20"/>
          <p:cNvSpPr txBox="1">
            <a:spLocks noChangeArrowheads="1"/>
          </p:cNvSpPr>
          <p:nvPr/>
        </p:nvSpPr>
        <p:spPr bwMode="auto">
          <a:xfrm>
            <a:off x="2268543" y="5876929"/>
            <a:ext cx="697627"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CrIS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Shape 20"/>
          <p:cNvSpPr/>
          <p:nvPr/>
        </p:nvSpPr>
        <p:spPr bwMode="auto">
          <a:xfrm rot="16200000">
            <a:off x="3727453" y="1152526"/>
            <a:ext cx="4548187" cy="5840412"/>
          </a:xfrm>
          <a:prstGeom prst="corner">
            <a:avLst>
              <a:gd name="adj1" fmla="val 65790"/>
              <a:gd name="adj2" fmla="val 33792"/>
            </a:avLst>
          </a:prstGeom>
          <a:solidFill>
            <a:srgbClr val="37F703"/>
          </a:solidFill>
          <a:ln w="9525" cap="flat" cmpd="sng" algn="ctr">
            <a:noFill/>
            <a:prstDash val="solid"/>
            <a:round/>
            <a:headEnd type="none" w="med" len="med"/>
            <a:tailEnd type="none" w="med" len="med"/>
          </a:ln>
          <a:effectLst/>
        </p:spPr>
        <p:txBody>
          <a:bodyPr/>
          <a:lstStyle/>
          <a:p>
            <a:pPr algn="l" eaLnBrk="0" hangingPunct="0">
              <a:defRPr/>
            </a:pPr>
            <a:endParaRPr lang="en-GB" sz="3200" b="1">
              <a:solidFill>
                <a:srgbClr val="000000"/>
              </a:solidFill>
            </a:endParaRPr>
          </a:p>
        </p:txBody>
      </p:sp>
      <p:pic>
        <p:nvPicPr>
          <p:cNvPr id="43011" name="Picture 6" descr="map-airs-20160201T0000Z.jpg"/>
          <p:cNvPicPr>
            <a:picLocks noChangeAspect="1"/>
          </p:cNvPicPr>
          <p:nvPr/>
        </p:nvPicPr>
        <p:blipFill>
          <a:blip r:embed="rId2" cstate="print"/>
          <a:srcRect l="11810" t="23306" r="9448" b="23306"/>
          <a:stretch>
            <a:fillRect/>
          </a:stretch>
        </p:blipFill>
        <p:spPr bwMode="auto">
          <a:xfrm>
            <a:off x="228600" y="1844679"/>
            <a:ext cx="2830513" cy="1439863"/>
          </a:xfrm>
          <a:prstGeom prst="rect">
            <a:avLst/>
          </a:prstGeom>
          <a:noFill/>
          <a:ln w="9525">
            <a:noFill/>
            <a:miter lim="800000"/>
            <a:headEnd/>
            <a:tailEnd/>
          </a:ln>
        </p:spPr>
      </p:pic>
      <p:pic>
        <p:nvPicPr>
          <p:cNvPr id="43012" name="Picture 7" descr="map-amsr-20160201T0000Z.jpg"/>
          <p:cNvPicPr>
            <a:picLocks noChangeAspect="1"/>
          </p:cNvPicPr>
          <p:nvPr/>
        </p:nvPicPr>
        <p:blipFill>
          <a:blip r:embed="rId3" cstate="print"/>
          <a:srcRect l="11810" t="23306" r="9448" b="23306"/>
          <a:stretch>
            <a:fillRect/>
          </a:stretch>
        </p:blipFill>
        <p:spPr bwMode="auto">
          <a:xfrm>
            <a:off x="3132138" y="4868866"/>
            <a:ext cx="2830512" cy="1439863"/>
          </a:xfrm>
          <a:prstGeom prst="rect">
            <a:avLst/>
          </a:prstGeom>
          <a:noFill/>
          <a:ln w="9525">
            <a:noFill/>
            <a:miter lim="800000"/>
            <a:headEnd/>
            <a:tailEnd/>
          </a:ln>
        </p:spPr>
      </p:pic>
      <p:pic>
        <p:nvPicPr>
          <p:cNvPr id="43013" name="Picture 8" descr="map-atms-20160201T0000Z.jpg"/>
          <p:cNvPicPr>
            <a:picLocks noChangeAspect="1"/>
          </p:cNvPicPr>
          <p:nvPr/>
        </p:nvPicPr>
        <p:blipFill>
          <a:blip r:embed="rId4" cstate="print"/>
          <a:srcRect l="11810" t="23306" r="9448" b="23306"/>
          <a:stretch>
            <a:fillRect/>
          </a:stretch>
        </p:blipFill>
        <p:spPr bwMode="auto">
          <a:xfrm>
            <a:off x="3109913" y="3357566"/>
            <a:ext cx="2830512" cy="1439863"/>
          </a:xfrm>
          <a:prstGeom prst="rect">
            <a:avLst/>
          </a:prstGeom>
          <a:noFill/>
          <a:ln w="9525">
            <a:noFill/>
            <a:miter lim="800000"/>
            <a:headEnd/>
            <a:tailEnd/>
          </a:ln>
        </p:spPr>
      </p:pic>
      <p:pic>
        <p:nvPicPr>
          <p:cNvPr id="43014" name="Picture 9" descr="map-atovs-20160201T0000Z.jpg"/>
          <p:cNvPicPr>
            <a:picLocks noChangeAspect="1"/>
          </p:cNvPicPr>
          <p:nvPr/>
        </p:nvPicPr>
        <p:blipFill>
          <a:blip r:embed="rId5" cstate="print"/>
          <a:srcRect l="11810" t="23306" r="9448" b="23306"/>
          <a:stretch>
            <a:fillRect/>
          </a:stretch>
        </p:blipFill>
        <p:spPr bwMode="auto">
          <a:xfrm>
            <a:off x="3108325" y="1844679"/>
            <a:ext cx="2832100" cy="1439863"/>
          </a:xfrm>
          <a:prstGeom prst="rect">
            <a:avLst/>
          </a:prstGeom>
          <a:noFill/>
          <a:ln w="9525">
            <a:noFill/>
            <a:miter lim="800000"/>
            <a:headEnd/>
            <a:tailEnd/>
          </a:ln>
        </p:spPr>
      </p:pic>
      <p:pic>
        <p:nvPicPr>
          <p:cNvPr id="43015" name="Picture 10" descr="map-cris-20160201T0000Z.jpg"/>
          <p:cNvPicPr>
            <a:picLocks noChangeAspect="1"/>
          </p:cNvPicPr>
          <p:nvPr/>
        </p:nvPicPr>
        <p:blipFill>
          <a:blip r:embed="rId6" cstate="print"/>
          <a:srcRect l="11810" t="23306" r="9448" b="23306"/>
          <a:stretch>
            <a:fillRect/>
          </a:stretch>
        </p:blipFill>
        <p:spPr bwMode="auto">
          <a:xfrm>
            <a:off x="227013" y="4868866"/>
            <a:ext cx="2832100" cy="1439863"/>
          </a:xfrm>
          <a:prstGeom prst="rect">
            <a:avLst/>
          </a:prstGeom>
          <a:noFill/>
          <a:ln w="9525">
            <a:noFill/>
            <a:miter lim="800000"/>
            <a:headEnd/>
            <a:tailEnd/>
          </a:ln>
        </p:spPr>
      </p:pic>
      <p:pic>
        <p:nvPicPr>
          <p:cNvPr id="43016" name="Picture 11" descr="map-iasi-20160201T0000Z.jpg"/>
          <p:cNvPicPr>
            <a:picLocks noChangeAspect="1"/>
          </p:cNvPicPr>
          <p:nvPr/>
        </p:nvPicPr>
        <p:blipFill>
          <a:blip r:embed="rId7" cstate="print"/>
          <a:srcRect l="11810" t="23306" r="9448" b="23306"/>
          <a:stretch>
            <a:fillRect/>
          </a:stretch>
        </p:blipFill>
        <p:spPr bwMode="auto">
          <a:xfrm>
            <a:off x="227013" y="3357566"/>
            <a:ext cx="2832100" cy="1439863"/>
          </a:xfrm>
          <a:prstGeom prst="rect">
            <a:avLst/>
          </a:prstGeom>
          <a:noFill/>
          <a:ln w="9525">
            <a:noFill/>
            <a:miter lim="800000"/>
            <a:headEnd/>
            <a:tailEnd/>
          </a:ln>
        </p:spPr>
      </p:pic>
      <p:pic>
        <p:nvPicPr>
          <p:cNvPr id="43017" name="Picture 12" descr="map-mtsaphir-20160201T0000Z.jpg"/>
          <p:cNvPicPr>
            <a:picLocks noChangeAspect="1"/>
          </p:cNvPicPr>
          <p:nvPr/>
        </p:nvPicPr>
        <p:blipFill>
          <a:blip r:embed="rId8" cstate="print"/>
          <a:srcRect l="11810" t="23306" r="9448" b="23306"/>
          <a:stretch>
            <a:fillRect/>
          </a:stretch>
        </p:blipFill>
        <p:spPr bwMode="auto">
          <a:xfrm>
            <a:off x="6011863" y="1844679"/>
            <a:ext cx="2832100" cy="1439863"/>
          </a:xfrm>
          <a:prstGeom prst="rect">
            <a:avLst/>
          </a:prstGeom>
          <a:noFill/>
          <a:ln w="9525">
            <a:noFill/>
            <a:miter lim="800000"/>
            <a:headEnd/>
            <a:tailEnd/>
          </a:ln>
        </p:spPr>
      </p:pic>
      <p:pic>
        <p:nvPicPr>
          <p:cNvPr id="43018" name="Picture 13" descr="map-mwsfy3c-20160201T0000Z.jpg"/>
          <p:cNvPicPr>
            <a:picLocks noChangeAspect="1"/>
          </p:cNvPicPr>
          <p:nvPr/>
        </p:nvPicPr>
        <p:blipFill>
          <a:blip r:embed="rId9" cstate="print"/>
          <a:srcRect l="11810" t="23306" r="9448" b="23306"/>
          <a:stretch>
            <a:fillRect/>
          </a:stretch>
        </p:blipFill>
        <p:spPr bwMode="auto">
          <a:xfrm>
            <a:off x="6011863" y="3357566"/>
            <a:ext cx="2832100" cy="1439863"/>
          </a:xfrm>
          <a:prstGeom prst="rect">
            <a:avLst/>
          </a:prstGeom>
          <a:noFill/>
          <a:ln w="9525">
            <a:noFill/>
            <a:miter lim="800000"/>
            <a:headEnd/>
            <a:tailEnd/>
          </a:ln>
        </p:spPr>
      </p:pic>
      <p:sp>
        <p:nvSpPr>
          <p:cNvPr id="43019" name="TextBox 15"/>
          <p:cNvSpPr txBox="1">
            <a:spLocks noChangeArrowheads="1"/>
          </p:cNvSpPr>
          <p:nvPr/>
        </p:nvSpPr>
        <p:spPr bwMode="auto">
          <a:xfrm>
            <a:off x="2195519" y="2852742"/>
            <a:ext cx="784189" cy="353943"/>
          </a:xfrm>
          <a:prstGeom prst="rect">
            <a:avLst/>
          </a:prstGeom>
          <a:solidFill>
            <a:schemeClr val="bg1">
              <a:alpha val="74901"/>
            </a:schemeClr>
          </a:solidFill>
          <a:ln w="9525">
            <a:noFill/>
            <a:miter lim="800000"/>
            <a:headEnd/>
            <a:tailEnd/>
          </a:ln>
        </p:spPr>
        <p:txBody>
          <a:bodyPr wrap="none">
            <a:spAutoFit/>
          </a:bodyPr>
          <a:lstStyle/>
          <a:p>
            <a:pPr algn="l">
              <a:lnSpc>
                <a:spcPct val="85000"/>
              </a:lnSpc>
            </a:pPr>
            <a:r>
              <a:rPr lang="en-GB" sz="2000" smtClean="0">
                <a:solidFill>
                  <a:srgbClr val="FF0000"/>
                </a:solidFill>
              </a:rPr>
              <a:t>AIRS</a:t>
            </a:r>
          </a:p>
        </p:txBody>
      </p:sp>
      <p:sp>
        <p:nvSpPr>
          <p:cNvPr id="43020" name="TextBox 16"/>
          <p:cNvSpPr txBox="1">
            <a:spLocks noChangeArrowheads="1"/>
          </p:cNvSpPr>
          <p:nvPr/>
        </p:nvSpPr>
        <p:spPr bwMode="auto">
          <a:xfrm>
            <a:off x="4716468" y="5876929"/>
            <a:ext cx="1154483"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AMSR-2</a:t>
            </a:r>
          </a:p>
        </p:txBody>
      </p:sp>
      <p:sp>
        <p:nvSpPr>
          <p:cNvPr id="43021" name="TextBox 17"/>
          <p:cNvSpPr txBox="1">
            <a:spLocks noChangeArrowheads="1"/>
          </p:cNvSpPr>
          <p:nvPr/>
        </p:nvSpPr>
        <p:spPr bwMode="auto">
          <a:xfrm>
            <a:off x="5003806" y="4292603"/>
            <a:ext cx="878959"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ATMS</a:t>
            </a:r>
          </a:p>
        </p:txBody>
      </p:sp>
      <p:sp>
        <p:nvSpPr>
          <p:cNvPr id="43022" name="TextBox 18"/>
          <p:cNvSpPr txBox="1">
            <a:spLocks noChangeArrowheads="1"/>
          </p:cNvSpPr>
          <p:nvPr/>
        </p:nvSpPr>
        <p:spPr bwMode="auto">
          <a:xfrm>
            <a:off x="3144841" y="2705104"/>
            <a:ext cx="2867025" cy="615553"/>
          </a:xfrm>
          <a:prstGeom prst="rect">
            <a:avLst/>
          </a:prstGeom>
          <a:solidFill>
            <a:schemeClr val="bg1">
              <a:alpha val="54901"/>
            </a:schemeClr>
          </a:solidFill>
          <a:ln w="9525">
            <a:noFill/>
            <a:miter lim="800000"/>
            <a:headEnd/>
            <a:tailEnd/>
          </a:ln>
        </p:spPr>
        <p:txBody>
          <a:bodyPr>
            <a:spAutoFit/>
          </a:bodyPr>
          <a:lstStyle/>
          <a:p>
            <a:pPr algn="l">
              <a:lnSpc>
                <a:spcPct val="85000"/>
              </a:lnSpc>
            </a:pPr>
            <a:r>
              <a:rPr lang="en-GB" sz="2000" smtClean="0">
                <a:solidFill>
                  <a:srgbClr val="FF0000"/>
                </a:solidFill>
              </a:rPr>
              <a:t>ATOVS=</a:t>
            </a:r>
          </a:p>
          <a:p>
            <a:pPr algn="l">
              <a:lnSpc>
                <a:spcPct val="85000"/>
              </a:lnSpc>
            </a:pPr>
            <a:r>
              <a:rPr lang="en-GB" sz="2000" smtClean="0">
                <a:solidFill>
                  <a:srgbClr val="FF0000"/>
                </a:solidFill>
              </a:rPr>
              <a:t>AMSUA + MHS</a:t>
            </a:r>
          </a:p>
        </p:txBody>
      </p:sp>
      <p:sp>
        <p:nvSpPr>
          <p:cNvPr id="43023" name="TextBox 20"/>
          <p:cNvSpPr txBox="1">
            <a:spLocks noChangeArrowheads="1"/>
          </p:cNvSpPr>
          <p:nvPr/>
        </p:nvSpPr>
        <p:spPr bwMode="auto">
          <a:xfrm>
            <a:off x="2268543" y="5876929"/>
            <a:ext cx="697627"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CrIS</a:t>
            </a:r>
          </a:p>
        </p:txBody>
      </p:sp>
      <p:sp>
        <p:nvSpPr>
          <p:cNvPr id="43024" name="TextBox 21"/>
          <p:cNvSpPr txBox="1">
            <a:spLocks noChangeArrowheads="1"/>
          </p:cNvSpPr>
          <p:nvPr/>
        </p:nvSpPr>
        <p:spPr bwMode="auto">
          <a:xfrm>
            <a:off x="2268543" y="4365629"/>
            <a:ext cx="668773"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IASI</a:t>
            </a:r>
          </a:p>
        </p:txBody>
      </p:sp>
      <p:sp>
        <p:nvSpPr>
          <p:cNvPr id="43025" name="TextBox 22"/>
          <p:cNvSpPr txBox="1">
            <a:spLocks noChangeArrowheads="1"/>
          </p:cNvSpPr>
          <p:nvPr/>
        </p:nvSpPr>
        <p:spPr bwMode="auto">
          <a:xfrm>
            <a:off x="7451731" y="2859091"/>
            <a:ext cx="1367939"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MT-Saphir</a:t>
            </a:r>
          </a:p>
        </p:txBody>
      </p:sp>
      <p:sp>
        <p:nvSpPr>
          <p:cNvPr id="43026" name="TextBox 23"/>
          <p:cNvSpPr txBox="1">
            <a:spLocks noChangeArrowheads="1"/>
          </p:cNvSpPr>
          <p:nvPr/>
        </p:nvSpPr>
        <p:spPr bwMode="auto">
          <a:xfrm>
            <a:off x="7596193" y="4365629"/>
            <a:ext cx="1225015"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MWHS-2</a:t>
            </a:r>
          </a:p>
        </p:txBody>
      </p:sp>
      <p:pic>
        <p:nvPicPr>
          <p:cNvPr id="43027" name="Picture 21" descr="map-ssmis-F_17-20160323T0000Z.jpg"/>
          <p:cNvPicPr>
            <a:picLocks noChangeAspect="1"/>
          </p:cNvPicPr>
          <p:nvPr/>
        </p:nvPicPr>
        <p:blipFill>
          <a:blip r:embed="rId10" cstate="print"/>
          <a:srcRect l="11810" t="23306" r="9448" b="23306"/>
          <a:stretch>
            <a:fillRect/>
          </a:stretch>
        </p:blipFill>
        <p:spPr bwMode="auto">
          <a:xfrm>
            <a:off x="6011863" y="4868866"/>
            <a:ext cx="2832100" cy="1439863"/>
          </a:xfrm>
          <a:prstGeom prst="rect">
            <a:avLst/>
          </a:prstGeom>
          <a:noFill/>
          <a:ln w="9525">
            <a:noFill/>
            <a:miter lim="800000"/>
            <a:headEnd/>
            <a:tailEnd/>
          </a:ln>
        </p:spPr>
      </p:pic>
      <p:sp>
        <p:nvSpPr>
          <p:cNvPr id="43028" name="TextBox 24"/>
          <p:cNvSpPr txBox="1">
            <a:spLocks noChangeArrowheads="1"/>
          </p:cNvSpPr>
          <p:nvPr/>
        </p:nvSpPr>
        <p:spPr bwMode="auto">
          <a:xfrm>
            <a:off x="7812093" y="5883279"/>
            <a:ext cx="982961" cy="353943"/>
          </a:xfrm>
          <a:prstGeom prst="rect">
            <a:avLst/>
          </a:prstGeom>
          <a:solidFill>
            <a:schemeClr val="bg1"/>
          </a:solidFill>
          <a:ln w="9525">
            <a:noFill/>
            <a:miter lim="800000"/>
            <a:headEnd/>
            <a:tailEnd/>
          </a:ln>
        </p:spPr>
        <p:txBody>
          <a:bodyPr wrap="none">
            <a:spAutoFit/>
          </a:bodyPr>
          <a:lstStyle/>
          <a:p>
            <a:pPr algn="l">
              <a:lnSpc>
                <a:spcPct val="85000"/>
              </a:lnSpc>
            </a:pPr>
            <a:r>
              <a:rPr lang="en-GB" sz="2000" smtClean="0">
                <a:solidFill>
                  <a:srgbClr val="FF0000"/>
                </a:solidFill>
              </a:rPr>
              <a:t>SSMIS</a:t>
            </a:r>
          </a:p>
        </p:txBody>
      </p:sp>
      <p:sp>
        <p:nvSpPr>
          <p:cNvPr id="22" name="Title 20"/>
          <p:cNvSpPr txBox="1">
            <a:spLocks/>
          </p:cNvSpPr>
          <p:nvPr/>
        </p:nvSpPr>
        <p:spPr bwMode="auto">
          <a:xfrm>
            <a:off x="1763713" y="376237"/>
            <a:ext cx="7380287" cy="984251"/>
          </a:xfrm>
          <a:prstGeom prst="rect">
            <a:avLst/>
          </a:prstGeom>
          <a:noFill/>
          <a:ln w="9525">
            <a:noFill/>
            <a:miter lim="800000"/>
            <a:headEnd/>
            <a:tailEnd/>
          </a:ln>
        </p:spPr>
        <p:txBody>
          <a:bodyPr lIns="0" tIns="0" rIns="0" bIns="0" anchor="b"/>
          <a:lstStyle/>
          <a:p>
            <a:pPr algn="l" eaLnBrk="0" hangingPunct="0">
              <a:lnSpc>
                <a:spcPts val="3600"/>
              </a:lnSpc>
              <a:defRPr/>
            </a:pPr>
            <a:r>
              <a:rPr lang="en-GB" sz="2800" kern="0" dirty="0">
                <a:solidFill>
                  <a:srgbClr val="0000FF"/>
                </a:solidFill>
                <a:cs typeface="Arial" charset="0"/>
              </a:rPr>
              <a:t>Satellite radiance data - updates post-PS37</a:t>
            </a:r>
          </a:p>
          <a:p>
            <a:pPr algn="l" eaLnBrk="0" hangingPunct="0">
              <a:lnSpc>
                <a:spcPts val="3600"/>
              </a:lnSpc>
              <a:defRPr/>
            </a:pPr>
            <a:r>
              <a:rPr lang="en-GB" sz="2400" dirty="0">
                <a:solidFill>
                  <a:srgbClr val="000000"/>
                </a:solidFill>
                <a:cs typeface="Arial" charset="0"/>
              </a:rPr>
              <a:t>in a 6h assimilation window</a:t>
            </a:r>
            <a:endParaRPr lang="en-GB" sz="2400" kern="0"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6"/>
          <p:cNvSpPr txBox="1">
            <a:spLocks noGrp="1" noChangeArrowheads="1"/>
          </p:cNvSpPr>
          <p:nvPr>
            <p:ph type="ctrTitle"/>
          </p:nvPr>
        </p:nvSpPr>
        <p:spPr bwMode="auto">
          <a:xfrm>
            <a:off x="1589088" y="327688"/>
            <a:ext cx="7416800" cy="824841"/>
          </a:xfrm>
          <a:noFill/>
          <a:ln>
            <a:miter lim="800000"/>
            <a:headEnd/>
            <a:tailEnd/>
          </a:ln>
        </p:spPr>
        <p:txBody>
          <a:bodyPr vert="horz" wrap="square" lIns="91440" tIns="45720" rIns="91440" bIns="45720" numCol="1" compatLnSpc="1">
            <a:prstTxWarp prst="textNoShape">
              <a:avLst/>
            </a:prstTxWarp>
            <a:spAutoFit/>
          </a:bodyPr>
          <a:lstStyle/>
          <a:p>
            <a:r>
              <a:rPr lang="en-GB" sz="2800" smtClean="0">
                <a:solidFill>
                  <a:srgbClr val="0000FF"/>
                </a:solidFill>
                <a:latin typeface="Arial" charset="0"/>
                <a:ea typeface="ＭＳ Ｐゴシック" pitchFamily="34" charset="-128"/>
                <a:cs typeface="Arial" charset="0"/>
              </a:rPr>
              <a:t>NWP Performance:</a:t>
            </a:r>
            <a:br>
              <a:rPr lang="en-GB" sz="2800" smtClean="0">
                <a:solidFill>
                  <a:srgbClr val="0000FF"/>
                </a:solidFill>
                <a:latin typeface="Arial" charset="0"/>
                <a:ea typeface="ＭＳ Ｐゴシック" pitchFamily="34" charset="-128"/>
                <a:cs typeface="Arial" charset="0"/>
              </a:rPr>
            </a:br>
            <a:r>
              <a:rPr lang="en-GB" sz="2800" smtClean="0">
                <a:solidFill>
                  <a:srgbClr val="0000FF"/>
                </a:solidFill>
                <a:latin typeface="Arial" charset="0"/>
                <a:ea typeface="ＭＳ Ｐゴシック" pitchFamily="34" charset="-128"/>
                <a:cs typeface="Arial" charset="0"/>
              </a:rPr>
              <a:t>Global upgrades 2015-16</a:t>
            </a:r>
          </a:p>
        </p:txBody>
      </p:sp>
      <p:pic>
        <p:nvPicPr>
          <p:cNvPr id="44035" name="Picture 4" descr="New_ANL_IndexImpact_PS37.png"/>
          <p:cNvPicPr>
            <a:picLocks noChangeAspect="1"/>
          </p:cNvPicPr>
          <p:nvPr/>
        </p:nvPicPr>
        <p:blipFill>
          <a:blip r:embed="rId2" cstate="print"/>
          <a:srcRect l="3365" t="18973" r="50475" b="9486"/>
          <a:stretch>
            <a:fillRect/>
          </a:stretch>
        </p:blipFill>
        <p:spPr bwMode="auto">
          <a:xfrm>
            <a:off x="3981450" y="2090740"/>
            <a:ext cx="2343150" cy="2574925"/>
          </a:xfrm>
          <a:prstGeom prst="rect">
            <a:avLst/>
          </a:prstGeom>
          <a:noFill/>
          <a:ln w="9525">
            <a:noFill/>
            <a:miter lim="800000"/>
            <a:headEnd/>
            <a:tailEnd/>
          </a:ln>
        </p:spPr>
      </p:pic>
      <p:pic>
        <p:nvPicPr>
          <p:cNvPr id="44036" name="Picture 4" descr="New_OBS_IndexImpact_por.png"/>
          <p:cNvPicPr>
            <a:picLocks noChangeAspect="1"/>
          </p:cNvPicPr>
          <p:nvPr/>
        </p:nvPicPr>
        <p:blipFill>
          <a:blip r:embed="rId3" cstate="print"/>
          <a:srcRect l="14230" t="10095" r="23717" b="47108"/>
          <a:stretch>
            <a:fillRect/>
          </a:stretch>
        </p:blipFill>
        <p:spPr bwMode="auto">
          <a:xfrm>
            <a:off x="1525588" y="2166941"/>
            <a:ext cx="2514600" cy="2444751"/>
          </a:xfrm>
          <a:prstGeom prst="rect">
            <a:avLst/>
          </a:prstGeom>
          <a:noFill/>
          <a:ln w="9525">
            <a:noFill/>
            <a:miter lim="800000"/>
            <a:headEnd/>
            <a:tailEnd/>
          </a:ln>
        </p:spPr>
      </p:pic>
      <p:sp>
        <p:nvSpPr>
          <p:cNvPr id="44037" name="TextBox 7"/>
          <p:cNvSpPr txBox="1">
            <a:spLocks noChangeArrowheads="1"/>
          </p:cNvSpPr>
          <p:nvPr/>
        </p:nvSpPr>
        <p:spPr bwMode="auto">
          <a:xfrm>
            <a:off x="2320768" y="1422400"/>
            <a:ext cx="1313180" cy="798680"/>
          </a:xfrm>
          <a:prstGeom prst="rect">
            <a:avLst/>
          </a:prstGeom>
          <a:noFill/>
          <a:ln w="9525">
            <a:noFill/>
            <a:miter lim="800000"/>
            <a:headEnd/>
            <a:tailEnd/>
          </a:ln>
        </p:spPr>
        <p:txBody>
          <a:bodyPr wrap="none">
            <a:spAutoFit/>
          </a:bodyPr>
          <a:lstStyle/>
          <a:p>
            <a:pPr>
              <a:lnSpc>
                <a:spcPct val="85000"/>
              </a:lnSpc>
            </a:pPr>
            <a:r>
              <a:rPr lang="en-GB" smtClean="0">
                <a:solidFill>
                  <a:srgbClr val="000000"/>
                </a:solidFill>
                <a:ea typeface="ＭＳ Ｐゴシック" pitchFamily="34" charset="-128"/>
              </a:rPr>
              <a:t>PS35</a:t>
            </a:r>
          </a:p>
          <a:p>
            <a:pPr>
              <a:lnSpc>
                <a:spcPct val="85000"/>
              </a:lnSpc>
            </a:pPr>
            <a:r>
              <a:rPr lang="en-GB" smtClean="0">
                <a:solidFill>
                  <a:srgbClr val="000000"/>
                </a:solidFill>
                <a:ea typeface="ＭＳ Ｐゴシック" pitchFamily="34" charset="-128"/>
              </a:rPr>
              <a:t>(Feb 2015)</a:t>
            </a:r>
          </a:p>
          <a:p>
            <a:pPr>
              <a:lnSpc>
                <a:spcPct val="85000"/>
              </a:lnSpc>
            </a:pPr>
            <a:r>
              <a:rPr lang="en-GB" smtClean="0">
                <a:solidFill>
                  <a:srgbClr val="26AA02"/>
                </a:solidFill>
                <a:ea typeface="ＭＳ Ｐゴシック" pitchFamily="34" charset="-128"/>
              </a:rPr>
              <a:t>+0.9 (obs)</a:t>
            </a:r>
            <a:endParaRPr lang="en-GB" smtClean="0">
              <a:solidFill>
                <a:srgbClr val="000000"/>
              </a:solidFill>
              <a:ea typeface="ＭＳ Ｐゴシック" pitchFamily="34" charset="-128"/>
            </a:endParaRPr>
          </a:p>
        </p:txBody>
      </p:sp>
      <p:sp>
        <p:nvSpPr>
          <p:cNvPr id="44038" name="TextBox 8"/>
          <p:cNvSpPr txBox="1">
            <a:spLocks noChangeArrowheads="1"/>
          </p:cNvSpPr>
          <p:nvPr/>
        </p:nvSpPr>
        <p:spPr bwMode="auto">
          <a:xfrm>
            <a:off x="4201447" y="1458915"/>
            <a:ext cx="2403222" cy="1034129"/>
          </a:xfrm>
          <a:prstGeom prst="rect">
            <a:avLst/>
          </a:prstGeom>
          <a:noFill/>
          <a:ln w="9525">
            <a:noFill/>
            <a:miter lim="800000"/>
            <a:headEnd/>
            <a:tailEnd/>
          </a:ln>
        </p:spPr>
        <p:txBody>
          <a:bodyPr wrap="none">
            <a:spAutoFit/>
          </a:bodyPr>
          <a:lstStyle/>
          <a:p>
            <a:pPr>
              <a:lnSpc>
                <a:spcPct val="85000"/>
              </a:lnSpc>
            </a:pPr>
            <a:r>
              <a:rPr lang="en-GB" smtClean="0">
                <a:solidFill>
                  <a:srgbClr val="000000"/>
                </a:solidFill>
                <a:ea typeface="ＭＳ Ｐゴシック" pitchFamily="34" charset="-128"/>
              </a:rPr>
              <a:t>PS37</a:t>
            </a:r>
          </a:p>
          <a:p>
            <a:pPr>
              <a:lnSpc>
                <a:spcPct val="85000"/>
              </a:lnSpc>
            </a:pPr>
            <a:r>
              <a:rPr lang="en-GB" smtClean="0">
                <a:solidFill>
                  <a:srgbClr val="000000"/>
                </a:solidFill>
                <a:ea typeface="ＭＳ Ｐゴシック" pitchFamily="34" charset="-128"/>
              </a:rPr>
              <a:t>(Mar 2016)</a:t>
            </a:r>
          </a:p>
          <a:p>
            <a:pPr>
              <a:lnSpc>
                <a:spcPct val="85000"/>
              </a:lnSpc>
            </a:pPr>
            <a:r>
              <a:rPr lang="en-GB" smtClean="0">
                <a:solidFill>
                  <a:srgbClr val="26AA02"/>
                </a:solidFill>
                <a:ea typeface="ＭＳ Ｐゴシック" pitchFamily="34" charset="-128"/>
              </a:rPr>
              <a:t>+2.4 (obs) / +2.3 (anl)</a:t>
            </a:r>
          </a:p>
          <a:p>
            <a:pPr>
              <a:lnSpc>
                <a:spcPct val="85000"/>
              </a:lnSpc>
            </a:pPr>
            <a:endParaRPr lang="en-GB" smtClean="0">
              <a:solidFill>
                <a:srgbClr val="000000"/>
              </a:solidFill>
              <a:ea typeface="ＭＳ Ｐゴシック" pitchFamily="34" charset="-128"/>
            </a:endParaRPr>
          </a:p>
        </p:txBody>
      </p:sp>
      <p:sp>
        <p:nvSpPr>
          <p:cNvPr id="44039" name="TextBox 9"/>
          <p:cNvSpPr txBox="1">
            <a:spLocks noChangeArrowheads="1"/>
          </p:cNvSpPr>
          <p:nvPr/>
        </p:nvSpPr>
        <p:spPr bwMode="auto">
          <a:xfrm>
            <a:off x="6550152" y="1427163"/>
            <a:ext cx="2403222" cy="1034129"/>
          </a:xfrm>
          <a:prstGeom prst="rect">
            <a:avLst/>
          </a:prstGeom>
          <a:noFill/>
          <a:ln w="9525">
            <a:noFill/>
            <a:miter lim="800000"/>
            <a:headEnd/>
            <a:tailEnd/>
          </a:ln>
        </p:spPr>
        <p:txBody>
          <a:bodyPr wrap="none">
            <a:spAutoFit/>
          </a:bodyPr>
          <a:lstStyle/>
          <a:p>
            <a:pPr>
              <a:lnSpc>
                <a:spcPct val="85000"/>
              </a:lnSpc>
            </a:pPr>
            <a:r>
              <a:rPr lang="en-GB" smtClean="0">
                <a:solidFill>
                  <a:srgbClr val="000000"/>
                </a:solidFill>
                <a:ea typeface="ＭＳ Ｐゴシック" pitchFamily="34" charset="-128"/>
              </a:rPr>
              <a:t>PS38</a:t>
            </a:r>
          </a:p>
          <a:p>
            <a:pPr>
              <a:lnSpc>
                <a:spcPct val="85000"/>
              </a:lnSpc>
            </a:pPr>
            <a:r>
              <a:rPr lang="en-GB" smtClean="0">
                <a:solidFill>
                  <a:srgbClr val="000000"/>
                </a:solidFill>
                <a:ea typeface="ＭＳ Ｐゴシック" pitchFamily="34" charset="-128"/>
              </a:rPr>
              <a:t>(Nov 2016)</a:t>
            </a:r>
          </a:p>
          <a:p>
            <a:pPr>
              <a:lnSpc>
                <a:spcPct val="85000"/>
              </a:lnSpc>
            </a:pPr>
            <a:r>
              <a:rPr lang="en-GB" smtClean="0">
                <a:solidFill>
                  <a:srgbClr val="26AA02"/>
                </a:solidFill>
                <a:ea typeface="ＭＳ Ｐゴシック" pitchFamily="34" charset="-128"/>
              </a:rPr>
              <a:t>+1.0 (obs) / +1.6 (anl)</a:t>
            </a:r>
          </a:p>
          <a:p>
            <a:pPr>
              <a:lnSpc>
                <a:spcPct val="85000"/>
              </a:lnSpc>
            </a:pPr>
            <a:endParaRPr lang="en-GB" smtClean="0">
              <a:solidFill>
                <a:srgbClr val="000000"/>
              </a:solidFill>
              <a:ea typeface="ＭＳ Ｐゴシック" pitchFamily="34" charset="-128"/>
            </a:endParaRPr>
          </a:p>
        </p:txBody>
      </p:sp>
      <p:sp>
        <p:nvSpPr>
          <p:cNvPr id="44040" name="TextBox 10"/>
          <p:cNvSpPr txBox="1">
            <a:spLocks noChangeArrowheads="1"/>
          </p:cNvSpPr>
          <p:nvPr/>
        </p:nvSpPr>
        <p:spPr bwMode="auto">
          <a:xfrm>
            <a:off x="2066929" y="4702178"/>
            <a:ext cx="1967205" cy="1200329"/>
          </a:xfrm>
          <a:prstGeom prst="rect">
            <a:avLst/>
          </a:prstGeom>
          <a:noFill/>
          <a:ln w="9525">
            <a:noFill/>
            <a:miter lim="800000"/>
            <a:headEnd/>
            <a:tailEnd/>
          </a:ln>
        </p:spPr>
        <p:txBody>
          <a:bodyPr wrap="none">
            <a:spAutoFit/>
          </a:bodyPr>
          <a:lstStyle/>
          <a:p>
            <a:pPr algn="l">
              <a:lnSpc>
                <a:spcPct val="150000"/>
              </a:lnSpc>
              <a:buFont typeface="Arial" charset="0"/>
              <a:buChar char="•"/>
            </a:pPr>
            <a:r>
              <a:rPr lang="en-GB" sz="1200" smtClean="0">
                <a:solidFill>
                  <a:srgbClr val="9CA299"/>
                </a:solidFill>
                <a:ea typeface="ＭＳ Ｐゴシック" pitchFamily="34" charset="-128"/>
              </a:rPr>
              <a:t> Improved RO operator</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Correlated R for AIRS</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CrIS over land</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Improved radiance QC </a:t>
            </a:r>
          </a:p>
        </p:txBody>
      </p:sp>
      <p:sp>
        <p:nvSpPr>
          <p:cNvPr id="44041" name="TextBox 11"/>
          <p:cNvSpPr txBox="1">
            <a:spLocks noChangeArrowheads="1"/>
          </p:cNvSpPr>
          <p:nvPr/>
        </p:nvSpPr>
        <p:spPr bwMode="auto">
          <a:xfrm>
            <a:off x="4424364" y="4700592"/>
            <a:ext cx="1811714" cy="2031325"/>
          </a:xfrm>
          <a:prstGeom prst="rect">
            <a:avLst/>
          </a:prstGeom>
          <a:noFill/>
          <a:ln w="9525">
            <a:noFill/>
            <a:miter lim="800000"/>
            <a:headEnd/>
            <a:tailEnd/>
          </a:ln>
        </p:spPr>
        <p:txBody>
          <a:bodyPr wrap="none">
            <a:spAutoFit/>
          </a:bodyPr>
          <a:lstStyle/>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VarBC</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Correlated R for CrIS</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SSMIS</a:t>
            </a:r>
          </a:p>
          <a:p>
            <a:pPr algn="l">
              <a:lnSpc>
                <a:spcPct val="150000"/>
              </a:lnSpc>
              <a:buFont typeface="Arial" charset="0"/>
              <a:buChar char="•"/>
            </a:pPr>
            <a:r>
              <a:rPr lang="en-GB" sz="1200" b="1" smtClean="0">
                <a:solidFill>
                  <a:srgbClr val="000000"/>
                </a:solidFill>
                <a:ea typeface="ＭＳ Ｐゴシック" pitchFamily="34" charset="-128"/>
              </a:rPr>
              <a:t> AMSR-2</a:t>
            </a:r>
          </a:p>
          <a:p>
            <a:pPr algn="l">
              <a:lnSpc>
                <a:spcPct val="150000"/>
              </a:lnSpc>
              <a:buFont typeface="Arial" charset="0"/>
              <a:buChar char="•"/>
            </a:pPr>
            <a:r>
              <a:rPr lang="en-GB" sz="1200" b="1" smtClean="0">
                <a:solidFill>
                  <a:srgbClr val="000000"/>
                </a:solidFill>
                <a:ea typeface="ＭＳ Ｐゴシック" pitchFamily="34" charset="-128"/>
              </a:rPr>
              <a:t> FY-3C MWHS-2</a:t>
            </a:r>
          </a:p>
          <a:p>
            <a:pPr algn="l">
              <a:lnSpc>
                <a:spcPct val="150000"/>
              </a:lnSpc>
              <a:buFont typeface="Arial" charset="0"/>
              <a:buChar char="•"/>
            </a:pPr>
            <a:r>
              <a:rPr lang="en-GB" sz="1200" b="1" smtClean="0">
                <a:solidFill>
                  <a:srgbClr val="000000"/>
                </a:solidFill>
                <a:ea typeface="ＭＳ Ｐゴシック" pitchFamily="34" charset="-128"/>
              </a:rPr>
              <a:t> M-T Saphir</a:t>
            </a:r>
          </a:p>
          <a:p>
            <a:pPr algn="l">
              <a:lnSpc>
                <a:spcPct val="150000"/>
              </a:lnSpc>
              <a:buFont typeface="Arial" charset="0"/>
              <a:buChar char="•"/>
            </a:pPr>
            <a:r>
              <a:rPr lang="en-GB" sz="1200" smtClean="0">
                <a:solidFill>
                  <a:srgbClr val="9CA299"/>
                </a:solidFill>
                <a:ea typeface="ＭＳ Ｐゴシック" pitchFamily="34" charset="-128"/>
              </a:rPr>
              <a:t> CVT </a:t>
            </a:r>
          </a:p>
        </p:txBody>
      </p:sp>
      <p:sp>
        <p:nvSpPr>
          <p:cNvPr id="44042" name="TextBox 12"/>
          <p:cNvSpPr txBox="1">
            <a:spLocks noChangeArrowheads="1"/>
          </p:cNvSpPr>
          <p:nvPr/>
        </p:nvSpPr>
        <p:spPr bwMode="auto">
          <a:xfrm>
            <a:off x="6543675" y="4692654"/>
            <a:ext cx="2580258" cy="2031325"/>
          </a:xfrm>
          <a:prstGeom prst="rect">
            <a:avLst/>
          </a:prstGeom>
          <a:noFill/>
          <a:ln w="9525">
            <a:noFill/>
            <a:miter lim="800000"/>
            <a:headEnd/>
            <a:tailEnd/>
          </a:ln>
        </p:spPr>
        <p:txBody>
          <a:bodyPr wrap="none">
            <a:spAutoFit/>
          </a:bodyPr>
          <a:lstStyle/>
          <a:p>
            <a:pPr algn="l">
              <a:lnSpc>
                <a:spcPct val="150000"/>
              </a:lnSpc>
              <a:buFont typeface="Arial" charset="0"/>
              <a:buChar char="•"/>
            </a:pPr>
            <a:r>
              <a:rPr lang="en-GB" sz="1200" b="1" smtClean="0">
                <a:solidFill>
                  <a:srgbClr val="000000"/>
                </a:solidFill>
                <a:ea typeface="ＭＳ Ｐゴシック" pitchFamily="34" charset="-128"/>
              </a:rPr>
              <a:t> AIRS / CrIS (IR) dynamic land ɛ </a:t>
            </a:r>
          </a:p>
          <a:p>
            <a:pPr algn="l">
              <a:lnSpc>
                <a:spcPct val="150000"/>
              </a:lnSpc>
              <a:buFont typeface="Arial" charset="0"/>
              <a:buChar char="•"/>
            </a:pPr>
            <a:r>
              <a:rPr lang="en-GB" sz="1200" b="1" smtClean="0">
                <a:solidFill>
                  <a:srgbClr val="000000"/>
                </a:solidFill>
                <a:ea typeface="ＭＳ Ｐゴシック" pitchFamily="34" charset="-128"/>
              </a:rPr>
              <a:t> AMSU-A (MW) dynamic land ɛ </a:t>
            </a:r>
          </a:p>
          <a:p>
            <a:pPr algn="l">
              <a:lnSpc>
                <a:spcPct val="150000"/>
              </a:lnSpc>
              <a:buFont typeface="Arial" charset="0"/>
              <a:buChar char="•"/>
            </a:pPr>
            <a:r>
              <a:rPr lang="en-GB" sz="1200" smtClean="0">
                <a:solidFill>
                  <a:srgbClr val="9CA299"/>
                </a:solidFill>
                <a:ea typeface="ＭＳ Ｐゴシック" pitchFamily="34" charset="-128"/>
              </a:rPr>
              <a:t> Improved AMV QC</a:t>
            </a:r>
          </a:p>
          <a:p>
            <a:pPr algn="l">
              <a:lnSpc>
                <a:spcPct val="150000"/>
              </a:lnSpc>
              <a:buFont typeface="Arial" charset="0"/>
              <a:buChar char="•"/>
            </a:pPr>
            <a:r>
              <a:rPr lang="en-GB" sz="1200" smtClean="0">
                <a:solidFill>
                  <a:srgbClr val="9CA299"/>
                </a:solidFill>
                <a:ea typeface="ＭＳ Ｐゴシック" pitchFamily="34" charset="-128"/>
              </a:rPr>
              <a:t> VIIRS winds</a:t>
            </a:r>
          </a:p>
          <a:p>
            <a:pPr algn="l">
              <a:lnSpc>
                <a:spcPct val="150000"/>
              </a:lnSpc>
              <a:buFont typeface="Arial" charset="0"/>
              <a:buChar char="•"/>
            </a:pPr>
            <a:r>
              <a:rPr lang="en-GB" sz="1200" smtClean="0">
                <a:solidFill>
                  <a:srgbClr val="9CA299"/>
                </a:solidFill>
                <a:ea typeface="ＭＳ Ｐゴシック" pitchFamily="34" charset="-128"/>
              </a:rPr>
              <a:t> Himawari-8</a:t>
            </a:r>
          </a:p>
          <a:p>
            <a:pPr algn="l">
              <a:lnSpc>
                <a:spcPct val="150000"/>
              </a:lnSpc>
              <a:buFont typeface="Arial" charset="0"/>
              <a:buChar char="•"/>
            </a:pPr>
            <a:r>
              <a:rPr lang="en-GB" sz="1200" smtClean="0">
                <a:solidFill>
                  <a:srgbClr val="000000"/>
                </a:solidFill>
                <a:ea typeface="ＭＳ Ｐゴシック" pitchFamily="34" charset="-128"/>
              </a:rPr>
              <a:t> </a:t>
            </a:r>
            <a:r>
              <a:rPr lang="en-GB" sz="1200" b="1" smtClean="0">
                <a:solidFill>
                  <a:srgbClr val="000000"/>
                </a:solidFill>
                <a:ea typeface="ＭＳ Ｐゴシック" pitchFamily="34" charset="-128"/>
              </a:rPr>
              <a:t>Humidity radiance R-retune</a:t>
            </a:r>
          </a:p>
          <a:p>
            <a:pPr algn="l">
              <a:lnSpc>
                <a:spcPct val="150000"/>
              </a:lnSpc>
              <a:buFont typeface="Arial" charset="0"/>
              <a:buChar char="•"/>
            </a:pPr>
            <a:r>
              <a:rPr lang="en-GB" sz="1200" b="1" smtClean="0">
                <a:solidFill>
                  <a:srgbClr val="000000"/>
                </a:solidFill>
                <a:ea typeface="ＭＳ Ｐゴシック" pitchFamily="34" charset="-128"/>
              </a:rPr>
              <a:t> FY-3B MWHS-1 </a:t>
            </a:r>
          </a:p>
        </p:txBody>
      </p:sp>
      <p:pic>
        <p:nvPicPr>
          <p:cNvPr id="44043" name="Picture 11" descr="New_ANL_IndexImpact_por_071116.png"/>
          <p:cNvPicPr>
            <a:picLocks noChangeAspect="1"/>
          </p:cNvPicPr>
          <p:nvPr/>
        </p:nvPicPr>
        <p:blipFill>
          <a:blip r:embed="rId4" cstate="print"/>
          <a:srcRect l="14230" t="10095" r="23717" b="47108"/>
          <a:stretch>
            <a:fillRect/>
          </a:stretch>
        </p:blipFill>
        <p:spPr bwMode="auto">
          <a:xfrm>
            <a:off x="6359531" y="2190753"/>
            <a:ext cx="2513013" cy="24447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
      <a:clrScheme name="Blank Presentation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7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B9DB0E"/>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
      <a:clrScheme name="1_Blank Presentation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T">
  <a:themeElements>
    <a:clrScheme name="M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M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lank master">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2389</TotalTime>
  <Words>2389</Words>
  <Application>Microsoft Office PowerPoint</Application>
  <PresentationFormat>On-screen Show (4:3)</PresentationFormat>
  <Paragraphs>431</Paragraphs>
  <Slides>35</Slides>
  <Notes>13</Notes>
  <HiddenSlides>0</HiddenSlides>
  <MMClips>0</MMClips>
  <ScaleCrop>false</ScaleCrop>
  <HeadingPairs>
    <vt:vector size="4" baseType="variant">
      <vt:variant>
        <vt:lpstr>Theme</vt:lpstr>
      </vt:variant>
      <vt:variant>
        <vt:i4>10</vt:i4>
      </vt:variant>
      <vt:variant>
        <vt:lpstr>Slide Titles</vt:lpstr>
      </vt:variant>
      <vt:variant>
        <vt:i4>35</vt:i4>
      </vt:variant>
    </vt:vector>
  </HeadingPairs>
  <TitlesOfParts>
    <vt:vector size="45" baseType="lpstr">
      <vt:lpstr>Blank Presentation</vt:lpstr>
      <vt:lpstr>1_Blank Presentation</vt:lpstr>
      <vt:lpstr>3_Custom Design</vt:lpstr>
      <vt:lpstr>MET</vt:lpstr>
      <vt:lpstr>Blank master</vt:lpstr>
      <vt:lpstr>1_Blank master</vt:lpstr>
      <vt:lpstr>2_Blank master</vt:lpstr>
      <vt:lpstr>Office Theme</vt:lpstr>
      <vt:lpstr>3_Blank master</vt:lpstr>
      <vt:lpstr>47_Custom Design</vt:lpstr>
      <vt:lpstr>GODEX-NWP 2017  </vt:lpstr>
      <vt:lpstr>Contents</vt:lpstr>
      <vt:lpstr>Forecasting Process</vt:lpstr>
      <vt:lpstr>Slide 4</vt:lpstr>
      <vt:lpstr>FSOI (operations, Sept 2016) “Forecast sensitivity to observation impact” = reduction in 24h forecast error due to each ob-type </vt:lpstr>
      <vt:lpstr>Satellite data used in NWP</vt:lpstr>
      <vt:lpstr>Satellite radiance data used pre-2016 in a 6h assimilation window</vt:lpstr>
      <vt:lpstr>Slide 8</vt:lpstr>
      <vt:lpstr>NWP Performance: Global upgrades 2015-16</vt:lpstr>
      <vt:lpstr>Spring 2017 – global model resolution upgrade</vt:lpstr>
      <vt:lpstr>Slide 11</vt:lpstr>
      <vt:lpstr>Slide 12</vt:lpstr>
      <vt:lpstr>Slide 13</vt:lpstr>
      <vt:lpstr>Slide 14</vt:lpstr>
      <vt:lpstr>Future satellites of particular interest</vt:lpstr>
      <vt:lpstr>Where do we get meteorological data from?</vt:lpstr>
      <vt:lpstr>What level of data do we need to handle?</vt:lpstr>
      <vt:lpstr>Direct broadcast reception</vt:lpstr>
      <vt:lpstr>Storage in MetDB</vt:lpstr>
      <vt:lpstr>Relative volumes from different sources</vt:lpstr>
      <vt:lpstr>EUMETCast reception</vt:lpstr>
      <vt:lpstr>The challenge of data volume</vt:lpstr>
      <vt:lpstr>NESDIS link</vt:lpstr>
      <vt:lpstr>Slide 24</vt:lpstr>
      <vt:lpstr>RTH Exeter GTS connectivity</vt:lpstr>
      <vt:lpstr>GISC Exeter WIS connectivity</vt:lpstr>
      <vt:lpstr>Data migration away from traditional alphanumeric codes (TAC)</vt:lpstr>
      <vt:lpstr>Slide 28</vt:lpstr>
      <vt:lpstr>Slide 29</vt:lpstr>
      <vt:lpstr>Slide 30</vt:lpstr>
      <vt:lpstr>WMO codes registry (information from Mark Hedley)</vt:lpstr>
      <vt:lpstr>WIGOS Station identifiers   (information from Richard Weedon)</vt:lpstr>
      <vt:lpstr>Assignment of a WIGOS ID</vt:lpstr>
      <vt:lpstr>WIGOS ID - conclusions</vt:lpstr>
      <vt:lpstr>Thank you!  Questions?</vt:lpstr>
    </vt:vector>
  </TitlesOfParts>
  <Company>AB Graphics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dc:title>
  <dc:creator>Corey Mackie</dc:creator>
  <cp:lastModifiedBy>nigel.atkinson</cp:lastModifiedBy>
  <cp:revision>163</cp:revision>
  <dcterms:created xsi:type="dcterms:W3CDTF">2007-11-16T13:13:36Z</dcterms:created>
  <dcterms:modified xsi:type="dcterms:W3CDTF">2017-05-12T09:53:43Z</dcterms:modified>
</cp:coreProperties>
</file>